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s/comment1.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comments/comment2.xml" ContentType="application/vnd.openxmlformats-officedocument.presentationml.comments+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5"/>
    <p:sldId id="263" r:id="rId16"/>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1pPr>
    <a:lvl2pPr marL="0" marR="0" indent="2286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2pPr>
    <a:lvl3pPr marL="0" marR="0" indent="4572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3pPr>
    <a:lvl4pPr marL="0" marR="0" indent="6858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4pPr>
    <a:lvl5pPr marL="0" marR="0" indent="9144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5pPr>
    <a:lvl6pPr marL="0" marR="0" indent="11430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6pPr>
    <a:lvl7pPr marL="0" marR="0" indent="13716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7pPr>
    <a:lvl8pPr marL="0" marR="0" indent="16002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8pPr>
    <a:lvl9pPr marL="0" marR="0" indent="182880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冨山晶史" initials="冨"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comments" Target="comments/comment1.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comments" Target="comments/comment2.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4-18T17:32:41.444" idx="1">
    <p:pos x="6058" y="2364"/>
    <p:text>GO言語で書かれている
Linuxのカーネルを用いてコンテナを仮想化している</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04-18T17:46:25.238" idx="2">
    <p:pos x="2307" y="1341"/>
    <p:text>カプセル化
アプリケーション込みの環境をコンテナというカプセルに隠蔽することができる。
コンテナという単位に対するテストが可能に。
コンテナを捨てる・再生成するのが容易。
再現性
イメージファイルさえあれば、Docker engineがある環境なら同じ環境を構築可能
↓
ゲストOSを持たないのでストレージなどのリソースを従来の仮想環境に比べて食わないので仮想環境の集約化が可能
↓
複数人で開発する際に、環境の差が生まれない。
ポータビリティ（一貫性とも）
開発に使ったコンテナをCIでテストできる。
CIでテストしたコンテナをサーバーにデプロイできる。
デプロイしたコンテナをスケールできる。
</p:text>
    <p:extLst>
      <p:ext uri="{C676402C-5697-4E1C-873F-D02D1690AC5C}">
        <p15:threadingInfo xmlns:p15="http://schemas.microsoft.com/office/powerpoint/2012/main" timeZoneBias="-5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p:nvPr>
            <p:ph type="sldImg"/>
          </p:nvPr>
        </p:nvSpPr>
        <p:spPr>
          <a:xfrm>
            <a:off x="1143000" y="685800"/>
            <a:ext cx="4572000" cy="3429000"/>
          </a:xfrm>
          <a:prstGeom prst="rect">
            <a:avLst/>
          </a:prstGeom>
        </p:spPr>
        <p:txBody>
          <a:bodyPr/>
          <a:lstStyle/>
          <a:p>
            <a:pPr/>
          </a:p>
        </p:txBody>
      </p:sp>
      <p:sp>
        <p:nvSpPr>
          <p:cNvPr id="373" name="Shape 37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Green Title">
    <p:bg>
      <p:bgPr>
        <a:solidFill>
          <a:srgbClr val="33B490"/>
        </a:solidFill>
      </p:bgPr>
    </p:bg>
    <p:spTree>
      <p:nvGrpSpPr>
        <p:cNvPr id="1" name=""/>
        <p:cNvGrpSpPr/>
        <p:nvPr/>
      </p:nvGrpSpPr>
      <p:grpSpPr>
        <a:xfrm>
          <a:off x="0" y="0"/>
          <a:ext cx="0" cy="0"/>
          <a:chOff x="0" y="0"/>
          <a:chExt cx="0" cy="0"/>
        </a:xfrm>
      </p:grpSpPr>
      <p:sp>
        <p:nvSpPr>
          <p:cNvPr id="11"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12"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Small Image">
    <p:spTree>
      <p:nvGrpSpPr>
        <p:cNvPr id="1" name=""/>
        <p:cNvGrpSpPr/>
        <p:nvPr/>
      </p:nvGrpSpPr>
      <p:grpSpPr>
        <a:xfrm>
          <a:off x="0" y="0"/>
          <a:ext cx="0" cy="0"/>
          <a:chOff x="0" y="0"/>
          <a:chExt cx="0" cy="0"/>
        </a:xfrm>
      </p:grpSpPr>
      <p:sp>
        <p:nvSpPr>
          <p:cNvPr id="88" name="15672866500_8e237d7e95_h.jpg"/>
          <p:cNvSpPr/>
          <p:nvPr>
            <p:ph type="pic" idx="13"/>
          </p:nvPr>
        </p:nvSpPr>
        <p:spPr>
          <a:xfrm>
            <a:off x="1606550" y="635000"/>
            <a:ext cx="9779000" cy="5918200"/>
          </a:xfrm>
          <a:prstGeom prst="rect">
            <a:avLst/>
          </a:prstGeom>
        </p:spPr>
        <p:txBody>
          <a:bodyPr lIns="91439" tIns="45719" rIns="91439" bIns="45719">
            <a:noAutofit/>
          </a:bodyPr>
          <a:lstStyle/>
          <a:p>
            <a:pPr/>
          </a:p>
        </p:txBody>
      </p:sp>
      <p:sp>
        <p:nvSpPr>
          <p:cNvPr id="89" name="タイトルテキスト"/>
          <p:cNvSpPr txBox="1"/>
          <p:nvPr>
            <p:ph type="title"/>
          </p:nvPr>
        </p:nvSpPr>
        <p:spPr>
          <a:xfrm>
            <a:off x="1270000" y="6718300"/>
            <a:ext cx="10464800" cy="1308100"/>
          </a:xfrm>
          <a:prstGeom prst="rect">
            <a:avLst/>
          </a:prstGeom>
        </p:spPr>
        <p:txBody>
          <a:bodyPr anchor="b"/>
          <a:lstStyle>
            <a:lvl1pPr algn="ctr">
              <a:defRPr>
                <a:solidFill>
                  <a:srgbClr val="464E70"/>
                </a:solidFill>
              </a:defRPr>
            </a:lvl1pPr>
          </a:lstStyle>
          <a:p>
            <a:pPr/>
            <a:r>
              <a:t>タイトルテキスト</a:t>
            </a:r>
          </a:p>
        </p:txBody>
      </p:sp>
      <p:sp>
        <p:nvSpPr>
          <p:cNvPr id="90" name="本文レベル1…"/>
          <p:cNvSpPr txBox="1"/>
          <p:nvPr>
            <p:ph type="body" sz="quarter" idx="1"/>
          </p:nvPr>
        </p:nvSpPr>
        <p:spPr>
          <a:xfrm>
            <a:off x="1270000" y="8191500"/>
            <a:ext cx="10464800" cy="1130300"/>
          </a:xfrm>
          <a:prstGeom prst="rect">
            <a:avLst/>
          </a:prstGeom>
        </p:spPr>
        <p:txBody>
          <a:bodyPr/>
          <a:lstStyle>
            <a:lvl1pPr marL="0" indent="0" algn="ctr">
              <a:spcBef>
                <a:spcPts val="0"/>
              </a:spcBef>
              <a:buSzTx/>
              <a:buNone/>
              <a:defRPr>
                <a:solidFill>
                  <a:srgbClr val="464E70"/>
                </a:solidFill>
              </a:defRPr>
            </a:lvl1pPr>
            <a:lvl2pPr marL="0" indent="228600" algn="ctr">
              <a:spcBef>
                <a:spcPts val="0"/>
              </a:spcBef>
              <a:buSzTx/>
              <a:buNone/>
              <a:defRPr>
                <a:solidFill>
                  <a:srgbClr val="464E70"/>
                </a:solidFill>
              </a:defRPr>
            </a:lvl2pPr>
            <a:lvl3pPr marL="0" indent="457200" algn="ctr">
              <a:spcBef>
                <a:spcPts val="0"/>
              </a:spcBef>
              <a:buSzTx/>
              <a:buNone/>
              <a:defRPr>
                <a:solidFill>
                  <a:srgbClr val="464E70"/>
                </a:solidFill>
              </a:defRPr>
            </a:lvl3pPr>
            <a:lvl4pPr marL="0" indent="685800" algn="ctr">
              <a:spcBef>
                <a:spcPts val="0"/>
              </a:spcBef>
              <a:buSzTx/>
              <a:buNone/>
              <a:defRPr>
                <a:solidFill>
                  <a:srgbClr val="464E70"/>
                </a:solidFill>
              </a:defRPr>
            </a:lvl4pPr>
            <a:lvl5pPr marL="0" indent="914400" algn="ctr">
              <a:spcBef>
                <a:spcPts val="0"/>
              </a:spcBef>
              <a:buSzTx/>
              <a:buNone/>
              <a:defRPr>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91" name="スライド番号"/>
          <p:cNvSpPr txBox="1"/>
          <p:nvPr>
            <p:ph type="sldNum" sz="quarter" idx="2"/>
          </p:nvPr>
        </p:nvSpPr>
        <p:spPr>
          <a:xfrm>
            <a:off x="6288709" y="9245600"/>
            <a:ext cx="414682" cy="330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Image">
    <p:bg>
      <p:bgPr>
        <a:solidFill>
          <a:srgbClr val="FFFFFF"/>
        </a:solidFill>
      </p:bgPr>
    </p:bg>
    <p:spTree>
      <p:nvGrpSpPr>
        <p:cNvPr id="1" name=""/>
        <p:cNvGrpSpPr/>
        <p:nvPr/>
      </p:nvGrpSpPr>
      <p:grpSpPr>
        <a:xfrm>
          <a:off x="0" y="0"/>
          <a:ext cx="0" cy="0"/>
          <a:chOff x="0" y="0"/>
          <a:chExt cx="0" cy="0"/>
        </a:xfrm>
      </p:grpSpPr>
      <p:sp>
        <p:nvSpPr>
          <p:cNvPr id="98" name="15672866500_8e237d7e95_h.jpg"/>
          <p:cNvSpPr/>
          <p:nvPr>
            <p:ph type="pic" idx="13"/>
          </p:nvPr>
        </p:nvSpPr>
        <p:spPr>
          <a:xfrm>
            <a:off x="0" y="0"/>
            <a:ext cx="12999418" cy="9753600"/>
          </a:xfrm>
          <a:prstGeom prst="rect">
            <a:avLst/>
          </a:prstGeom>
        </p:spPr>
        <p:txBody>
          <a:bodyPr lIns="91439" tIns="45719" rIns="91439" bIns="45719">
            <a:noAutofit/>
          </a:bodyPr>
          <a:lstStyle/>
          <a:p>
            <a:pPr/>
          </a:p>
        </p:txBody>
      </p:sp>
      <p:sp>
        <p:nvSpPr>
          <p:cNvPr id="9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ackground Im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タイトルテキスト"/>
          <p:cNvSpPr txBox="1"/>
          <p:nvPr>
            <p:ph type="title"/>
          </p:nvPr>
        </p:nvSpPr>
        <p:spPr>
          <a:xfrm>
            <a:off x="932160" y="596900"/>
            <a:ext cx="11140481" cy="1996183"/>
          </a:xfrm>
          <a:prstGeom prst="rect">
            <a:avLst/>
          </a:prstGeom>
        </p:spPr>
        <p:txBody>
          <a:bodyPr/>
          <a:lstStyle>
            <a:lvl1pPr>
              <a:defRPr>
                <a:solidFill>
                  <a:srgbClr val="FFF5E3"/>
                </a:solidFill>
              </a:defRPr>
            </a:lvl1pPr>
          </a:lstStyle>
          <a:p>
            <a:pPr/>
            <a:r>
              <a:t>タイトルテキスト</a:t>
            </a:r>
          </a:p>
        </p:txBody>
      </p:sp>
      <p:sp>
        <p:nvSpPr>
          <p:cNvPr id="107" name="本文レベル1…"/>
          <p:cNvSpPr txBox="1"/>
          <p:nvPr>
            <p:ph type="body" idx="1"/>
          </p:nvPr>
        </p:nvSpPr>
        <p:spPr>
          <a:xfrm>
            <a:off x="875903" y="2945606"/>
            <a:ext cx="11140480" cy="5918994"/>
          </a:xfrm>
          <a:prstGeom prst="rect">
            <a:avLst/>
          </a:prstGeom>
        </p:spPr>
        <p:txBody>
          <a:bodyPr/>
          <a:lstStyle>
            <a:lvl1pPr marL="493888" indent="-493888">
              <a:defRPr>
                <a:solidFill>
                  <a:srgbClr val="FFF5E3"/>
                </a:solidFill>
              </a:defRPr>
            </a:lvl1pPr>
            <a:lvl2pPr marL="938388" indent="-493888">
              <a:defRPr>
                <a:solidFill>
                  <a:srgbClr val="FFF5E3"/>
                </a:solidFill>
              </a:defRPr>
            </a:lvl2pPr>
            <a:lvl3pPr marL="1382888" indent="-493888">
              <a:defRPr>
                <a:solidFill>
                  <a:srgbClr val="FFF5E3"/>
                </a:solidFill>
              </a:defRPr>
            </a:lvl3pPr>
            <a:lvl4pPr marL="1827388" indent="-493888">
              <a:defRPr>
                <a:solidFill>
                  <a:srgbClr val="FFF5E3"/>
                </a:solidFill>
              </a:defRPr>
            </a:lvl4pPr>
            <a:lvl5pPr marL="2271888" indent="-493888">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08" name="スライド番号"/>
          <p:cNvSpPr txBox="1"/>
          <p:nvPr>
            <p:ph type="sldNum" sz="quarter" idx="2"/>
          </p:nvPr>
        </p:nvSpPr>
        <p:spPr>
          <a:xfrm>
            <a:off x="6288709" y="9245600"/>
            <a:ext cx="414682" cy="330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urple Title">
    <p:bg>
      <p:bgPr>
        <a:solidFill>
          <a:srgbClr val="B967C7"/>
        </a:solidFill>
      </p:bgPr>
    </p:bg>
    <p:spTree>
      <p:nvGrpSpPr>
        <p:cNvPr id="1" name=""/>
        <p:cNvGrpSpPr/>
        <p:nvPr/>
      </p:nvGrpSpPr>
      <p:grpSpPr>
        <a:xfrm>
          <a:off x="0" y="0"/>
          <a:ext cx="0" cy="0"/>
          <a:chOff x="0" y="0"/>
          <a:chExt cx="0" cy="0"/>
        </a:xfrm>
      </p:grpSpPr>
      <p:sp>
        <p:nvSpPr>
          <p:cNvPr id="115"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116"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1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urple Heading">
    <p:bg>
      <p:bgPr>
        <a:solidFill>
          <a:srgbClr val="B967C7"/>
        </a:solidFill>
      </p:bgPr>
    </p:bg>
    <p:spTree>
      <p:nvGrpSpPr>
        <p:cNvPr id="1" name=""/>
        <p:cNvGrpSpPr/>
        <p:nvPr/>
      </p:nvGrpSpPr>
      <p:grpSpPr>
        <a:xfrm>
          <a:off x="0" y="0"/>
          <a:ext cx="0" cy="0"/>
          <a:chOff x="0" y="0"/>
          <a:chExt cx="0" cy="0"/>
        </a:xfrm>
      </p:grpSpPr>
      <p:sp>
        <p:nvSpPr>
          <p:cNvPr id="124"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1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Purple White Heading">
    <p:bg>
      <p:bgPr>
        <a:solidFill>
          <a:srgbClr val="FFF5E3"/>
        </a:solidFill>
      </p:bgPr>
    </p:bg>
    <p:spTree>
      <p:nvGrpSpPr>
        <p:cNvPr id="1" name=""/>
        <p:cNvGrpSpPr/>
        <p:nvPr/>
      </p:nvGrpSpPr>
      <p:grpSpPr>
        <a:xfrm>
          <a:off x="0" y="0"/>
          <a:ext cx="0" cy="0"/>
          <a:chOff x="0" y="0"/>
          <a:chExt cx="0" cy="0"/>
        </a:xfrm>
      </p:grpSpPr>
      <p:sp>
        <p:nvSpPr>
          <p:cNvPr id="132" name="タイトルテキスト"/>
          <p:cNvSpPr txBox="1"/>
          <p:nvPr>
            <p:ph type="title"/>
          </p:nvPr>
        </p:nvSpPr>
        <p:spPr>
          <a:xfrm>
            <a:off x="1270000" y="909339"/>
            <a:ext cx="10464800" cy="7934922"/>
          </a:xfrm>
          <a:prstGeom prst="rect">
            <a:avLst/>
          </a:prstGeom>
        </p:spPr>
        <p:txBody>
          <a:bodyPr/>
          <a:lstStyle>
            <a:lvl1pPr algn="ctr">
              <a:defRPr>
                <a:solidFill>
                  <a:srgbClr val="B967C7"/>
                </a:solidFill>
              </a:defRPr>
            </a:lvl1pPr>
          </a:lstStyle>
          <a:p>
            <a:pPr/>
            <a:r>
              <a:t>タイトルテキスト</a:t>
            </a:r>
          </a:p>
        </p:txBody>
      </p:sp>
      <p:sp>
        <p:nvSpPr>
          <p:cNvPr id="13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Purple White Heading &amp; Body">
    <p:spTree>
      <p:nvGrpSpPr>
        <p:cNvPr id="1" name=""/>
        <p:cNvGrpSpPr/>
        <p:nvPr/>
      </p:nvGrpSpPr>
      <p:grpSpPr>
        <a:xfrm>
          <a:off x="0" y="0"/>
          <a:ext cx="0" cy="0"/>
          <a:chOff x="0" y="0"/>
          <a:chExt cx="0" cy="0"/>
        </a:xfrm>
      </p:grpSpPr>
      <p:sp>
        <p:nvSpPr>
          <p:cNvPr id="140" name="タイトルテキスト"/>
          <p:cNvSpPr txBox="1"/>
          <p:nvPr>
            <p:ph type="title"/>
          </p:nvPr>
        </p:nvSpPr>
        <p:spPr>
          <a:prstGeom prst="rect">
            <a:avLst/>
          </a:prstGeom>
        </p:spPr>
        <p:txBody>
          <a:bodyPr/>
          <a:lstStyle>
            <a:lvl1pPr>
              <a:defRPr>
                <a:solidFill>
                  <a:srgbClr val="B967C7"/>
                </a:solidFill>
              </a:defRPr>
            </a:lvl1pPr>
          </a:lstStyle>
          <a:p>
            <a:pPr/>
            <a:r>
              <a:t>タイトルテキスト</a:t>
            </a:r>
          </a:p>
        </p:txBody>
      </p:sp>
      <p:sp>
        <p:nvSpPr>
          <p:cNvPr id="141"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14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Purple Heading &amp; Body">
    <p:bg>
      <p:bgPr>
        <a:solidFill>
          <a:srgbClr val="B967C7"/>
        </a:solidFill>
      </p:bgPr>
    </p:bg>
    <p:spTree>
      <p:nvGrpSpPr>
        <p:cNvPr id="1" name=""/>
        <p:cNvGrpSpPr/>
        <p:nvPr/>
      </p:nvGrpSpPr>
      <p:grpSpPr>
        <a:xfrm>
          <a:off x="0" y="0"/>
          <a:ext cx="0" cy="0"/>
          <a:chOff x="0" y="0"/>
          <a:chExt cx="0" cy="0"/>
        </a:xfrm>
      </p:grpSpPr>
      <p:sp>
        <p:nvSpPr>
          <p:cNvPr id="149"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150"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5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Blue Title">
    <p:bg>
      <p:bgPr>
        <a:solidFill>
          <a:srgbClr val="02A8F3"/>
        </a:solidFill>
      </p:bgPr>
    </p:bg>
    <p:spTree>
      <p:nvGrpSpPr>
        <p:cNvPr id="1" name=""/>
        <p:cNvGrpSpPr/>
        <p:nvPr/>
      </p:nvGrpSpPr>
      <p:grpSpPr>
        <a:xfrm>
          <a:off x="0" y="0"/>
          <a:ext cx="0" cy="0"/>
          <a:chOff x="0" y="0"/>
          <a:chExt cx="0" cy="0"/>
        </a:xfrm>
      </p:grpSpPr>
      <p:sp>
        <p:nvSpPr>
          <p:cNvPr id="158"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159"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6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Blue Heading">
    <p:bg>
      <p:bgPr>
        <a:solidFill>
          <a:srgbClr val="02A8F3"/>
        </a:solidFill>
      </p:bgPr>
    </p:bg>
    <p:spTree>
      <p:nvGrpSpPr>
        <p:cNvPr id="1" name=""/>
        <p:cNvGrpSpPr/>
        <p:nvPr/>
      </p:nvGrpSpPr>
      <p:grpSpPr>
        <a:xfrm>
          <a:off x="0" y="0"/>
          <a:ext cx="0" cy="0"/>
          <a:chOff x="0" y="0"/>
          <a:chExt cx="0" cy="0"/>
        </a:xfrm>
      </p:grpSpPr>
      <p:sp>
        <p:nvSpPr>
          <p:cNvPr id="167"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16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Green Heading">
    <p:bg>
      <p:bgPr>
        <a:solidFill>
          <a:srgbClr val="33B490"/>
        </a:solidFill>
      </p:bgPr>
    </p:bg>
    <p:spTree>
      <p:nvGrpSpPr>
        <p:cNvPr id="1" name=""/>
        <p:cNvGrpSpPr/>
        <p:nvPr/>
      </p:nvGrpSpPr>
      <p:grpSpPr>
        <a:xfrm>
          <a:off x="0" y="0"/>
          <a:ext cx="0" cy="0"/>
          <a:chOff x="0" y="0"/>
          <a:chExt cx="0" cy="0"/>
        </a:xfrm>
      </p:grpSpPr>
      <p:sp>
        <p:nvSpPr>
          <p:cNvPr id="20"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2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Blue White Heading">
    <p:bg>
      <p:bgPr>
        <a:solidFill>
          <a:srgbClr val="FFF5E3"/>
        </a:solidFill>
      </p:bgPr>
    </p:bg>
    <p:spTree>
      <p:nvGrpSpPr>
        <p:cNvPr id="1" name=""/>
        <p:cNvGrpSpPr/>
        <p:nvPr/>
      </p:nvGrpSpPr>
      <p:grpSpPr>
        <a:xfrm>
          <a:off x="0" y="0"/>
          <a:ext cx="0" cy="0"/>
          <a:chOff x="0" y="0"/>
          <a:chExt cx="0" cy="0"/>
        </a:xfrm>
      </p:grpSpPr>
      <p:sp>
        <p:nvSpPr>
          <p:cNvPr id="175" name="タイトルテキスト"/>
          <p:cNvSpPr txBox="1"/>
          <p:nvPr>
            <p:ph type="title"/>
          </p:nvPr>
        </p:nvSpPr>
        <p:spPr>
          <a:xfrm>
            <a:off x="1270000" y="909339"/>
            <a:ext cx="10464800" cy="7934922"/>
          </a:xfrm>
          <a:prstGeom prst="rect">
            <a:avLst/>
          </a:prstGeom>
        </p:spPr>
        <p:txBody>
          <a:bodyPr/>
          <a:lstStyle>
            <a:lvl1pPr algn="ctr">
              <a:defRPr>
                <a:solidFill>
                  <a:srgbClr val="02A8F3"/>
                </a:solidFill>
              </a:defRPr>
            </a:lvl1pPr>
          </a:lstStyle>
          <a:p>
            <a:pPr/>
            <a:r>
              <a:t>タイトルテキスト</a:t>
            </a:r>
          </a:p>
        </p:txBody>
      </p:sp>
      <p:sp>
        <p:nvSpPr>
          <p:cNvPr id="1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Blue White Heading &amp; Body">
    <p:spTree>
      <p:nvGrpSpPr>
        <p:cNvPr id="1" name=""/>
        <p:cNvGrpSpPr/>
        <p:nvPr/>
      </p:nvGrpSpPr>
      <p:grpSpPr>
        <a:xfrm>
          <a:off x="0" y="0"/>
          <a:ext cx="0" cy="0"/>
          <a:chOff x="0" y="0"/>
          <a:chExt cx="0" cy="0"/>
        </a:xfrm>
      </p:grpSpPr>
      <p:sp>
        <p:nvSpPr>
          <p:cNvPr id="183" name="タイトルテキスト"/>
          <p:cNvSpPr txBox="1"/>
          <p:nvPr>
            <p:ph type="title"/>
          </p:nvPr>
        </p:nvSpPr>
        <p:spPr>
          <a:prstGeom prst="rect">
            <a:avLst/>
          </a:prstGeom>
        </p:spPr>
        <p:txBody>
          <a:bodyPr/>
          <a:lstStyle>
            <a:lvl1pPr>
              <a:defRPr>
                <a:solidFill>
                  <a:srgbClr val="02A8F3"/>
                </a:solidFill>
              </a:defRPr>
            </a:lvl1pPr>
          </a:lstStyle>
          <a:p>
            <a:pPr/>
            <a:r>
              <a:t>タイトルテキスト</a:t>
            </a:r>
          </a:p>
        </p:txBody>
      </p:sp>
      <p:sp>
        <p:nvSpPr>
          <p:cNvPr id="184"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18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Blue Heading &amp; Body">
    <p:bg>
      <p:bgPr>
        <a:solidFill>
          <a:srgbClr val="02A8F3"/>
        </a:solidFill>
      </p:bgPr>
    </p:bg>
    <p:spTree>
      <p:nvGrpSpPr>
        <p:cNvPr id="1" name=""/>
        <p:cNvGrpSpPr/>
        <p:nvPr/>
      </p:nvGrpSpPr>
      <p:grpSpPr>
        <a:xfrm>
          <a:off x="0" y="0"/>
          <a:ext cx="0" cy="0"/>
          <a:chOff x="0" y="0"/>
          <a:chExt cx="0" cy="0"/>
        </a:xfrm>
      </p:grpSpPr>
      <p:sp>
        <p:nvSpPr>
          <p:cNvPr id="192"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193"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9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Cyan Title">
    <p:bg>
      <p:bgPr>
        <a:solidFill>
          <a:srgbClr val="00BBD3"/>
        </a:solidFill>
      </p:bgPr>
    </p:bg>
    <p:spTree>
      <p:nvGrpSpPr>
        <p:cNvPr id="1" name=""/>
        <p:cNvGrpSpPr/>
        <p:nvPr/>
      </p:nvGrpSpPr>
      <p:grpSpPr>
        <a:xfrm>
          <a:off x="0" y="0"/>
          <a:ext cx="0" cy="0"/>
          <a:chOff x="0" y="0"/>
          <a:chExt cx="0" cy="0"/>
        </a:xfrm>
      </p:grpSpPr>
      <p:sp>
        <p:nvSpPr>
          <p:cNvPr id="201"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202"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Cyan Heading">
    <p:bg>
      <p:bgPr>
        <a:solidFill>
          <a:srgbClr val="00BBD3"/>
        </a:solidFill>
      </p:bgPr>
    </p:bg>
    <p:spTree>
      <p:nvGrpSpPr>
        <p:cNvPr id="1" name=""/>
        <p:cNvGrpSpPr/>
        <p:nvPr/>
      </p:nvGrpSpPr>
      <p:grpSpPr>
        <a:xfrm>
          <a:off x="0" y="0"/>
          <a:ext cx="0" cy="0"/>
          <a:chOff x="0" y="0"/>
          <a:chExt cx="0" cy="0"/>
        </a:xfrm>
      </p:grpSpPr>
      <p:sp>
        <p:nvSpPr>
          <p:cNvPr id="210"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21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Cyan White Heading">
    <p:bg>
      <p:bgPr>
        <a:solidFill>
          <a:srgbClr val="FFF5E3"/>
        </a:solidFill>
      </p:bgPr>
    </p:bg>
    <p:spTree>
      <p:nvGrpSpPr>
        <p:cNvPr id="1" name=""/>
        <p:cNvGrpSpPr/>
        <p:nvPr/>
      </p:nvGrpSpPr>
      <p:grpSpPr>
        <a:xfrm>
          <a:off x="0" y="0"/>
          <a:ext cx="0" cy="0"/>
          <a:chOff x="0" y="0"/>
          <a:chExt cx="0" cy="0"/>
        </a:xfrm>
      </p:grpSpPr>
      <p:sp>
        <p:nvSpPr>
          <p:cNvPr id="218" name="タイトルテキスト"/>
          <p:cNvSpPr txBox="1"/>
          <p:nvPr>
            <p:ph type="title"/>
          </p:nvPr>
        </p:nvSpPr>
        <p:spPr>
          <a:xfrm>
            <a:off x="1270000" y="909339"/>
            <a:ext cx="10464800" cy="7934922"/>
          </a:xfrm>
          <a:prstGeom prst="rect">
            <a:avLst/>
          </a:prstGeom>
        </p:spPr>
        <p:txBody>
          <a:bodyPr/>
          <a:lstStyle>
            <a:lvl1pPr algn="ctr">
              <a:defRPr>
                <a:solidFill>
                  <a:srgbClr val="00BBD3"/>
                </a:solidFill>
              </a:defRPr>
            </a:lvl1pPr>
          </a:lstStyle>
          <a:p>
            <a:pPr/>
            <a:r>
              <a:t>タイトルテキスト</a:t>
            </a:r>
          </a:p>
        </p:txBody>
      </p:sp>
      <p:sp>
        <p:nvSpPr>
          <p:cNvPr id="21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Cyan White Heading &amp; Body">
    <p:spTree>
      <p:nvGrpSpPr>
        <p:cNvPr id="1" name=""/>
        <p:cNvGrpSpPr/>
        <p:nvPr/>
      </p:nvGrpSpPr>
      <p:grpSpPr>
        <a:xfrm>
          <a:off x="0" y="0"/>
          <a:ext cx="0" cy="0"/>
          <a:chOff x="0" y="0"/>
          <a:chExt cx="0" cy="0"/>
        </a:xfrm>
      </p:grpSpPr>
      <p:sp>
        <p:nvSpPr>
          <p:cNvPr id="226" name="タイトルテキスト"/>
          <p:cNvSpPr txBox="1"/>
          <p:nvPr>
            <p:ph type="title"/>
          </p:nvPr>
        </p:nvSpPr>
        <p:spPr>
          <a:prstGeom prst="rect">
            <a:avLst/>
          </a:prstGeom>
        </p:spPr>
        <p:txBody>
          <a:bodyPr/>
          <a:lstStyle>
            <a:lvl1pPr>
              <a:defRPr>
                <a:solidFill>
                  <a:srgbClr val="00BBD3"/>
                </a:solidFill>
              </a:defRPr>
            </a:lvl1pPr>
          </a:lstStyle>
          <a:p>
            <a:pPr/>
            <a:r>
              <a:t>タイトルテキスト</a:t>
            </a:r>
          </a:p>
        </p:txBody>
      </p:sp>
      <p:sp>
        <p:nvSpPr>
          <p:cNvPr id="227"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22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Cyan Heading &amp; Body">
    <p:bg>
      <p:bgPr>
        <a:solidFill>
          <a:srgbClr val="00BBD3"/>
        </a:solidFill>
      </p:bgPr>
    </p:bg>
    <p:spTree>
      <p:nvGrpSpPr>
        <p:cNvPr id="1" name=""/>
        <p:cNvGrpSpPr/>
        <p:nvPr/>
      </p:nvGrpSpPr>
      <p:grpSpPr>
        <a:xfrm>
          <a:off x="0" y="0"/>
          <a:ext cx="0" cy="0"/>
          <a:chOff x="0" y="0"/>
          <a:chExt cx="0" cy="0"/>
        </a:xfrm>
      </p:grpSpPr>
      <p:sp>
        <p:nvSpPr>
          <p:cNvPr id="235"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236"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3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Yellow Title">
    <p:bg>
      <p:bgPr>
        <a:solidFill>
          <a:srgbClr val="FF9000"/>
        </a:solidFill>
      </p:bgPr>
    </p:bg>
    <p:spTree>
      <p:nvGrpSpPr>
        <p:cNvPr id="1" name=""/>
        <p:cNvGrpSpPr/>
        <p:nvPr/>
      </p:nvGrpSpPr>
      <p:grpSpPr>
        <a:xfrm>
          <a:off x="0" y="0"/>
          <a:ext cx="0" cy="0"/>
          <a:chOff x="0" y="0"/>
          <a:chExt cx="0" cy="0"/>
        </a:xfrm>
      </p:grpSpPr>
      <p:sp>
        <p:nvSpPr>
          <p:cNvPr id="244"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245"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4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Yellow Heading">
    <p:bg>
      <p:bgPr>
        <a:solidFill>
          <a:srgbClr val="FF9000"/>
        </a:solidFill>
      </p:bgPr>
    </p:bg>
    <p:spTree>
      <p:nvGrpSpPr>
        <p:cNvPr id="1" name=""/>
        <p:cNvGrpSpPr/>
        <p:nvPr/>
      </p:nvGrpSpPr>
      <p:grpSpPr>
        <a:xfrm>
          <a:off x="0" y="0"/>
          <a:ext cx="0" cy="0"/>
          <a:chOff x="0" y="0"/>
          <a:chExt cx="0" cy="0"/>
        </a:xfrm>
      </p:grpSpPr>
      <p:sp>
        <p:nvSpPr>
          <p:cNvPr id="253"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25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Green White Heading">
    <p:bg>
      <p:bgPr>
        <a:solidFill>
          <a:srgbClr val="FFF5E3"/>
        </a:solidFill>
      </p:bgPr>
    </p:bg>
    <p:spTree>
      <p:nvGrpSpPr>
        <p:cNvPr id="1" name=""/>
        <p:cNvGrpSpPr/>
        <p:nvPr/>
      </p:nvGrpSpPr>
      <p:grpSpPr>
        <a:xfrm>
          <a:off x="0" y="0"/>
          <a:ext cx="0" cy="0"/>
          <a:chOff x="0" y="0"/>
          <a:chExt cx="0" cy="0"/>
        </a:xfrm>
      </p:grpSpPr>
      <p:sp>
        <p:nvSpPr>
          <p:cNvPr id="28" name="タイトルテキスト"/>
          <p:cNvSpPr txBox="1"/>
          <p:nvPr>
            <p:ph type="title"/>
          </p:nvPr>
        </p:nvSpPr>
        <p:spPr>
          <a:xfrm>
            <a:off x="1270000" y="909339"/>
            <a:ext cx="10464800" cy="7934922"/>
          </a:xfrm>
          <a:prstGeom prst="rect">
            <a:avLst/>
          </a:prstGeom>
        </p:spPr>
        <p:txBody>
          <a:bodyPr/>
          <a:lstStyle>
            <a:lvl1pPr algn="ctr"/>
          </a:lstStyle>
          <a:p>
            <a:pPr/>
            <a:r>
              <a:t>タイトルテキスト</a:t>
            </a:r>
          </a:p>
        </p:txBody>
      </p:sp>
      <p:sp>
        <p:nvSpPr>
          <p:cNvPr id="2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Yellow White Heading">
    <p:bg>
      <p:bgPr>
        <a:solidFill>
          <a:srgbClr val="FFF5E3"/>
        </a:solidFill>
      </p:bgPr>
    </p:bg>
    <p:spTree>
      <p:nvGrpSpPr>
        <p:cNvPr id="1" name=""/>
        <p:cNvGrpSpPr/>
        <p:nvPr/>
      </p:nvGrpSpPr>
      <p:grpSpPr>
        <a:xfrm>
          <a:off x="0" y="0"/>
          <a:ext cx="0" cy="0"/>
          <a:chOff x="0" y="0"/>
          <a:chExt cx="0" cy="0"/>
        </a:xfrm>
      </p:grpSpPr>
      <p:sp>
        <p:nvSpPr>
          <p:cNvPr id="261" name="タイトルテキスト"/>
          <p:cNvSpPr txBox="1"/>
          <p:nvPr>
            <p:ph type="title"/>
          </p:nvPr>
        </p:nvSpPr>
        <p:spPr>
          <a:xfrm>
            <a:off x="1270000" y="909339"/>
            <a:ext cx="10464800" cy="7934922"/>
          </a:xfrm>
          <a:prstGeom prst="rect">
            <a:avLst/>
          </a:prstGeom>
        </p:spPr>
        <p:txBody>
          <a:bodyPr/>
          <a:lstStyle>
            <a:lvl1pPr algn="ctr">
              <a:defRPr>
                <a:solidFill>
                  <a:srgbClr val="FF9000"/>
                </a:solidFill>
              </a:defRPr>
            </a:lvl1pPr>
          </a:lstStyle>
          <a:p>
            <a:pPr/>
            <a:r>
              <a:t>タイトルテキスト</a:t>
            </a:r>
          </a:p>
        </p:txBody>
      </p:sp>
      <p:sp>
        <p:nvSpPr>
          <p:cNvPr id="26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Yellow White Heading &amp; Body">
    <p:spTree>
      <p:nvGrpSpPr>
        <p:cNvPr id="1" name=""/>
        <p:cNvGrpSpPr/>
        <p:nvPr/>
      </p:nvGrpSpPr>
      <p:grpSpPr>
        <a:xfrm>
          <a:off x="0" y="0"/>
          <a:ext cx="0" cy="0"/>
          <a:chOff x="0" y="0"/>
          <a:chExt cx="0" cy="0"/>
        </a:xfrm>
      </p:grpSpPr>
      <p:sp>
        <p:nvSpPr>
          <p:cNvPr id="269" name="タイトルテキスト"/>
          <p:cNvSpPr txBox="1"/>
          <p:nvPr>
            <p:ph type="title"/>
          </p:nvPr>
        </p:nvSpPr>
        <p:spPr>
          <a:prstGeom prst="rect">
            <a:avLst/>
          </a:prstGeom>
        </p:spPr>
        <p:txBody>
          <a:bodyPr/>
          <a:lstStyle>
            <a:lvl1pPr>
              <a:defRPr>
                <a:solidFill>
                  <a:srgbClr val="FF9000"/>
                </a:solidFill>
              </a:defRPr>
            </a:lvl1pPr>
          </a:lstStyle>
          <a:p>
            <a:pPr/>
            <a:r>
              <a:t>タイトルテキスト</a:t>
            </a:r>
          </a:p>
        </p:txBody>
      </p:sp>
      <p:sp>
        <p:nvSpPr>
          <p:cNvPr id="270"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27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Yellow Heading &amp; Body">
    <p:bg>
      <p:bgPr>
        <a:solidFill>
          <a:srgbClr val="FF9000"/>
        </a:solidFill>
      </p:bgPr>
    </p:bg>
    <p:spTree>
      <p:nvGrpSpPr>
        <p:cNvPr id="1" name=""/>
        <p:cNvGrpSpPr/>
        <p:nvPr/>
      </p:nvGrpSpPr>
      <p:grpSpPr>
        <a:xfrm>
          <a:off x="0" y="0"/>
          <a:ext cx="0" cy="0"/>
          <a:chOff x="0" y="0"/>
          <a:chExt cx="0" cy="0"/>
        </a:xfrm>
      </p:grpSpPr>
      <p:sp>
        <p:nvSpPr>
          <p:cNvPr id="278"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279"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8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Pink Title">
    <p:bg>
      <p:bgPr>
        <a:solidFill>
          <a:srgbClr val="FF3F80"/>
        </a:solidFill>
      </p:bgPr>
    </p:bg>
    <p:spTree>
      <p:nvGrpSpPr>
        <p:cNvPr id="1" name=""/>
        <p:cNvGrpSpPr/>
        <p:nvPr/>
      </p:nvGrpSpPr>
      <p:grpSpPr>
        <a:xfrm>
          <a:off x="0" y="0"/>
          <a:ext cx="0" cy="0"/>
          <a:chOff x="0" y="0"/>
          <a:chExt cx="0" cy="0"/>
        </a:xfrm>
      </p:grpSpPr>
      <p:sp>
        <p:nvSpPr>
          <p:cNvPr id="287"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288"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8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Pink Heading">
    <p:bg>
      <p:bgPr>
        <a:solidFill>
          <a:srgbClr val="FF3F80"/>
        </a:solidFill>
      </p:bgPr>
    </p:bg>
    <p:spTree>
      <p:nvGrpSpPr>
        <p:cNvPr id="1" name=""/>
        <p:cNvGrpSpPr/>
        <p:nvPr/>
      </p:nvGrpSpPr>
      <p:grpSpPr>
        <a:xfrm>
          <a:off x="0" y="0"/>
          <a:ext cx="0" cy="0"/>
          <a:chOff x="0" y="0"/>
          <a:chExt cx="0" cy="0"/>
        </a:xfrm>
      </p:grpSpPr>
      <p:sp>
        <p:nvSpPr>
          <p:cNvPr id="296"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29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Pink White Heading">
    <p:bg>
      <p:bgPr>
        <a:solidFill>
          <a:srgbClr val="FFF5E3"/>
        </a:solidFill>
      </p:bgPr>
    </p:bg>
    <p:spTree>
      <p:nvGrpSpPr>
        <p:cNvPr id="1" name=""/>
        <p:cNvGrpSpPr/>
        <p:nvPr/>
      </p:nvGrpSpPr>
      <p:grpSpPr>
        <a:xfrm>
          <a:off x="0" y="0"/>
          <a:ext cx="0" cy="0"/>
          <a:chOff x="0" y="0"/>
          <a:chExt cx="0" cy="0"/>
        </a:xfrm>
      </p:grpSpPr>
      <p:sp>
        <p:nvSpPr>
          <p:cNvPr id="304" name="タイトルテキスト"/>
          <p:cNvSpPr txBox="1"/>
          <p:nvPr>
            <p:ph type="title"/>
          </p:nvPr>
        </p:nvSpPr>
        <p:spPr>
          <a:xfrm>
            <a:off x="1270000" y="909339"/>
            <a:ext cx="10464800" cy="7934922"/>
          </a:xfrm>
          <a:prstGeom prst="rect">
            <a:avLst/>
          </a:prstGeom>
        </p:spPr>
        <p:txBody>
          <a:bodyPr/>
          <a:lstStyle>
            <a:lvl1pPr algn="ctr">
              <a:defRPr>
                <a:solidFill>
                  <a:srgbClr val="FF3F80"/>
                </a:solidFill>
              </a:defRPr>
            </a:lvl1pPr>
          </a:lstStyle>
          <a:p>
            <a:pPr/>
            <a:r>
              <a:t>タイトルテキスト</a:t>
            </a:r>
          </a:p>
        </p:txBody>
      </p:sp>
      <p:sp>
        <p:nvSpPr>
          <p:cNvPr id="30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Pink White Heading &amp; Body">
    <p:spTree>
      <p:nvGrpSpPr>
        <p:cNvPr id="1" name=""/>
        <p:cNvGrpSpPr/>
        <p:nvPr/>
      </p:nvGrpSpPr>
      <p:grpSpPr>
        <a:xfrm>
          <a:off x="0" y="0"/>
          <a:ext cx="0" cy="0"/>
          <a:chOff x="0" y="0"/>
          <a:chExt cx="0" cy="0"/>
        </a:xfrm>
      </p:grpSpPr>
      <p:sp>
        <p:nvSpPr>
          <p:cNvPr id="312" name="タイトルテキスト"/>
          <p:cNvSpPr txBox="1"/>
          <p:nvPr>
            <p:ph type="title"/>
          </p:nvPr>
        </p:nvSpPr>
        <p:spPr>
          <a:prstGeom prst="rect">
            <a:avLst/>
          </a:prstGeom>
        </p:spPr>
        <p:txBody>
          <a:bodyPr/>
          <a:lstStyle>
            <a:lvl1pPr>
              <a:defRPr>
                <a:solidFill>
                  <a:srgbClr val="FF3F80"/>
                </a:solidFill>
              </a:defRPr>
            </a:lvl1pPr>
          </a:lstStyle>
          <a:p>
            <a:pPr/>
            <a:r>
              <a:t>タイトルテキスト</a:t>
            </a:r>
          </a:p>
        </p:txBody>
      </p:sp>
      <p:sp>
        <p:nvSpPr>
          <p:cNvPr id="313"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31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Pink Heading &amp; Body">
    <p:bg>
      <p:bgPr>
        <a:solidFill>
          <a:srgbClr val="FF3F80"/>
        </a:solidFill>
      </p:bgPr>
    </p:bg>
    <p:spTree>
      <p:nvGrpSpPr>
        <p:cNvPr id="1" name=""/>
        <p:cNvGrpSpPr/>
        <p:nvPr/>
      </p:nvGrpSpPr>
      <p:grpSpPr>
        <a:xfrm>
          <a:off x="0" y="0"/>
          <a:ext cx="0" cy="0"/>
          <a:chOff x="0" y="0"/>
          <a:chExt cx="0" cy="0"/>
        </a:xfrm>
      </p:grpSpPr>
      <p:sp>
        <p:nvSpPr>
          <p:cNvPr id="321"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322"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3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Red Title">
    <p:bg>
      <p:bgPr>
        <a:solidFill>
          <a:srgbClr val="FF5151"/>
        </a:solidFill>
      </p:bgPr>
    </p:bg>
    <p:spTree>
      <p:nvGrpSpPr>
        <p:cNvPr id="1" name=""/>
        <p:cNvGrpSpPr/>
        <p:nvPr/>
      </p:nvGrpSpPr>
      <p:grpSpPr>
        <a:xfrm>
          <a:off x="0" y="0"/>
          <a:ext cx="0" cy="0"/>
          <a:chOff x="0" y="0"/>
          <a:chExt cx="0" cy="0"/>
        </a:xfrm>
      </p:grpSpPr>
      <p:sp>
        <p:nvSpPr>
          <p:cNvPr id="330" name="タイトルテキスト"/>
          <p:cNvSpPr txBox="1"/>
          <p:nvPr>
            <p:ph type="title"/>
          </p:nvPr>
        </p:nvSpPr>
        <p:spPr>
          <a:xfrm>
            <a:off x="1270000" y="834826"/>
            <a:ext cx="10464800" cy="3978474"/>
          </a:xfrm>
          <a:prstGeom prst="rect">
            <a:avLst/>
          </a:prstGeom>
        </p:spPr>
        <p:txBody>
          <a:bodyPr anchor="b"/>
          <a:lstStyle>
            <a:lvl1pPr>
              <a:defRPr sz="8000">
                <a:solidFill>
                  <a:srgbClr val="FFF5E3"/>
                </a:solidFill>
              </a:defRPr>
            </a:lvl1pPr>
          </a:lstStyle>
          <a:p>
            <a:pPr/>
            <a:r>
              <a:t>タイトルテキスト</a:t>
            </a:r>
          </a:p>
        </p:txBody>
      </p:sp>
      <p:sp>
        <p:nvSpPr>
          <p:cNvPr id="331" name="本文レベル1…"/>
          <p:cNvSpPr txBox="1"/>
          <p:nvPr>
            <p:ph type="body" sz="quarter" idx="1"/>
          </p:nvPr>
        </p:nvSpPr>
        <p:spPr>
          <a:xfrm>
            <a:off x="1270000" y="5025132"/>
            <a:ext cx="10464800" cy="1506736"/>
          </a:xfrm>
          <a:prstGeom prst="rect">
            <a:avLst/>
          </a:prstGeom>
        </p:spPr>
        <p:txBody>
          <a:bodyPr/>
          <a:lstStyle>
            <a:lvl1pPr marL="0" indent="0">
              <a:spcBef>
                <a:spcPts val="0"/>
              </a:spcBef>
              <a:buSzTx/>
              <a:buNone/>
              <a:defRPr sz="3600">
                <a:solidFill>
                  <a:srgbClr val="464E70"/>
                </a:solidFill>
              </a:defRPr>
            </a:lvl1pPr>
            <a:lvl2pPr marL="0" indent="228600">
              <a:spcBef>
                <a:spcPts val="0"/>
              </a:spcBef>
              <a:buSzTx/>
              <a:buNone/>
              <a:defRPr sz="3600">
                <a:solidFill>
                  <a:srgbClr val="464E70"/>
                </a:solidFill>
              </a:defRPr>
            </a:lvl2pPr>
            <a:lvl3pPr marL="0" indent="457200">
              <a:spcBef>
                <a:spcPts val="0"/>
              </a:spcBef>
              <a:buSzTx/>
              <a:buNone/>
              <a:defRPr sz="3600">
                <a:solidFill>
                  <a:srgbClr val="464E70"/>
                </a:solidFill>
              </a:defRPr>
            </a:lvl3pPr>
            <a:lvl4pPr marL="0" indent="685800">
              <a:spcBef>
                <a:spcPts val="0"/>
              </a:spcBef>
              <a:buSzTx/>
              <a:buNone/>
              <a:defRPr sz="3600">
                <a:solidFill>
                  <a:srgbClr val="464E70"/>
                </a:solidFill>
              </a:defRPr>
            </a:lvl4pPr>
            <a:lvl5pPr marL="0" indent="914400">
              <a:spcBef>
                <a:spcPts val="0"/>
              </a:spcBef>
              <a:buSzTx/>
              <a:buNone/>
              <a:defRPr sz="3600">
                <a:solidFill>
                  <a:srgbClr val="464E70"/>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33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Red Heading">
    <p:bg>
      <p:bgPr>
        <a:solidFill>
          <a:srgbClr val="FF5151"/>
        </a:solidFill>
      </p:bgPr>
    </p:bg>
    <p:spTree>
      <p:nvGrpSpPr>
        <p:cNvPr id="1" name=""/>
        <p:cNvGrpSpPr/>
        <p:nvPr/>
      </p:nvGrpSpPr>
      <p:grpSpPr>
        <a:xfrm>
          <a:off x="0" y="0"/>
          <a:ext cx="0" cy="0"/>
          <a:chOff x="0" y="0"/>
          <a:chExt cx="0" cy="0"/>
        </a:xfrm>
      </p:grpSpPr>
      <p:sp>
        <p:nvSpPr>
          <p:cNvPr id="339"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34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Green White Heading &amp; Body">
    <p:spTree>
      <p:nvGrpSpPr>
        <p:cNvPr id="1" name=""/>
        <p:cNvGrpSpPr/>
        <p:nvPr/>
      </p:nvGrpSpPr>
      <p:grpSpPr>
        <a:xfrm>
          <a:off x="0" y="0"/>
          <a:ext cx="0" cy="0"/>
          <a:chOff x="0" y="0"/>
          <a:chExt cx="0" cy="0"/>
        </a:xfrm>
      </p:grpSpPr>
      <p:sp>
        <p:nvSpPr>
          <p:cNvPr id="36" name="タイトルテキスト"/>
          <p:cNvSpPr txBox="1"/>
          <p:nvPr>
            <p:ph type="title"/>
          </p:nvPr>
        </p:nvSpPr>
        <p:spPr>
          <a:prstGeom prst="rect">
            <a:avLst/>
          </a:prstGeom>
        </p:spPr>
        <p:txBody>
          <a:bodyPr/>
          <a:lstStyle/>
          <a:p>
            <a:pPr/>
            <a:r>
              <a:t>タイトルテキスト</a:t>
            </a:r>
          </a:p>
        </p:txBody>
      </p:sp>
      <p:sp>
        <p:nvSpPr>
          <p:cNvPr id="37"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3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Red White Heading">
    <p:bg>
      <p:bgPr>
        <a:solidFill>
          <a:srgbClr val="FFF5E3"/>
        </a:solidFill>
      </p:bgPr>
    </p:bg>
    <p:spTree>
      <p:nvGrpSpPr>
        <p:cNvPr id="1" name=""/>
        <p:cNvGrpSpPr/>
        <p:nvPr/>
      </p:nvGrpSpPr>
      <p:grpSpPr>
        <a:xfrm>
          <a:off x="0" y="0"/>
          <a:ext cx="0" cy="0"/>
          <a:chOff x="0" y="0"/>
          <a:chExt cx="0" cy="0"/>
        </a:xfrm>
      </p:grpSpPr>
      <p:sp>
        <p:nvSpPr>
          <p:cNvPr id="347" name="タイトルテキスト"/>
          <p:cNvSpPr txBox="1"/>
          <p:nvPr>
            <p:ph type="title"/>
          </p:nvPr>
        </p:nvSpPr>
        <p:spPr>
          <a:xfrm>
            <a:off x="1270000" y="909339"/>
            <a:ext cx="10464800" cy="7934922"/>
          </a:xfrm>
          <a:prstGeom prst="rect">
            <a:avLst/>
          </a:prstGeom>
        </p:spPr>
        <p:txBody>
          <a:bodyPr/>
          <a:lstStyle>
            <a:lvl1pPr algn="ctr">
              <a:defRPr>
                <a:solidFill>
                  <a:srgbClr val="FF5151"/>
                </a:solidFill>
              </a:defRPr>
            </a:lvl1pPr>
          </a:lstStyle>
          <a:p>
            <a:pPr/>
            <a:r>
              <a:t>タイトルテキスト</a:t>
            </a:r>
          </a:p>
        </p:txBody>
      </p:sp>
      <p:sp>
        <p:nvSpPr>
          <p:cNvPr id="34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Red White Heading &amp; Body">
    <p:spTree>
      <p:nvGrpSpPr>
        <p:cNvPr id="1" name=""/>
        <p:cNvGrpSpPr/>
        <p:nvPr/>
      </p:nvGrpSpPr>
      <p:grpSpPr>
        <a:xfrm>
          <a:off x="0" y="0"/>
          <a:ext cx="0" cy="0"/>
          <a:chOff x="0" y="0"/>
          <a:chExt cx="0" cy="0"/>
        </a:xfrm>
      </p:grpSpPr>
      <p:sp>
        <p:nvSpPr>
          <p:cNvPr id="355" name="タイトルテキスト"/>
          <p:cNvSpPr txBox="1"/>
          <p:nvPr>
            <p:ph type="title"/>
          </p:nvPr>
        </p:nvSpPr>
        <p:spPr>
          <a:prstGeom prst="rect">
            <a:avLst/>
          </a:prstGeom>
        </p:spPr>
        <p:txBody>
          <a:bodyPr/>
          <a:lstStyle>
            <a:lvl1pPr>
              <a:defRPr>
                <a:solidFill>
                  <a:srgbClr val="FF5151"/>
                </a:solidFill>
              </a:defRPr>
            </a:lvl1pPr>
          </a:lstStyle>
          <a:p>
            <a:pPr/>
            <a:r>
              <a:t>タイトルテキスト</a:t>
            </a:r>
          </a:p>
        </p:txBody>
      </p:sp>
      <p:sp>
        <p:nvSpPr>
          <p:cNvPr id="356"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35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Red Heading &amp; Body">
    <p:bg>
      <p:bgPr>
        <a:solidFill>
          <a:srgbClr val="FF5151"/>
        </a:solidFill>
      </p:bgPr>
    </p:bg>
    <p:spTree>
      <p:nvGrpSpPr>
        <p:cNvPr id="1" name=""/>
        <p:cNvGrpSpPr/>
        <p:nvPr/>
      </p:nvGrpSpPr>
      <p:grpSpPr>
        <a:xfrm>
          <a:off x="0" y="0"/>
          <a:ext cx="0" cy="0"/>
          <a:chOff x="0" y="0"/>
          <a:chExt cx="0" cy="0"/>
        </a:xfrm>
      </p:grpSpPr>
      <p:sp>
        <p:nvSpPr>
          <p:cNvPr id="364"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365"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36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Green Heading &amp; Body">
    <p:bg>
      <p:bgPr>
        <a:solidFill>
          <a:srgbClr val="33B490"/>
        </a:solidFill>
      </p:bgPr>
    </p:bg>
    <p:spTree>
      <p:nvGrpSpPr>
        <p:cNvPr id="1" name=""/>
        <p:cNvGrpSpPr/>
        <p:nvPr/>
      </p:nvGrpSpPr>
      <p:grpSpPr>
        <a:xfrm>
          <a:off x="0" y="0"/>
          <a:ext cx="0" cy="0"/>
          <a:chOff x="0" y="0"/>
          <a:chExt cx="0" cy="0"/>
        </a:xfrm>
      </p:grpSpPr>
      <p:sp>
        <p:nvSpPr>
          <p:cNvPr id="45"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46"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4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ck Heading &amp; Body">
    <p:bg>
      <p:bgPr>
        <a:solidFill>
          <a:srgbClr val="464E70"/>
        </a:solidFill>
      </p:bgPr>
    </p:bg>
    <p:spTree>
      <p:nvGrpSpPr>
        <p:cNvPr id="1" name=""/>
        <p:cNvGrpSpPr/>
        <p:nvPr/>
      </p:nvGrpSpPr>
      <p:grpSpPr>
        <a:xfrm>
          <a:off x="0" y="0"/>
          <a:ext cx="0" cy="0"/>
          <a:chOff x="0" y="0"/>
          <a:chExt cx="0" cy="0"/>
        </a:xfrm>
      </p:grpSpPr>
      <p:sp>
        <p:nvSpPr>
          <p:cNvPr id="54" name="タイトルテキスト"/>
          <p:cNvSpPr txBox="1"/>
          <p:nvPr>
            <p:ph type="title"/>
          </p:nvPr>
        </p:nvSpPr>
        <p:spPr>
          <a:prstGeom prst="rect">
            <a:avLst/>
          </a:prstGeom>
        </p:spPr>
        <p:txBody>
          <a:bodyPr/>
          <a:lstStyle>
            <a:lvl1pPr>
              <a:defRPr>
                <a:solidFill>
                  <a:srgbClr val="FFF5E3"/>
                </a:solidFill>
              </a:defRPr>
            </a:lvl1pPr>
          </a:lstStyle>
          <a:p>
            <a:pPr/>
            <a:r>
              <a:t>タイトルテキスト</a:t>
            </a:r>
          </a:p>
        </p:txBody>
      </p:sp>
      <p:sp>
        <p:nvSpPr>
          <p:cNvPr id="55" name="本文レベル1…"/>
          <p:cNvSpPr txBox="1"/>
          <p:nvPr>
            <p:ph type="body" idx="1"/>
          </p:nvPr>
        </p:nvSpPr>
        <p:spPr>
          <a:prstGeom prst="rect">
            <a:avLst/>
          </a:prstGeom>
        </p:spPr>
        <p:txBody>
          <a:bodyPr/>
          <a:lstStyle>
            <a:lvl1pPr>
              <a:defRPr>
                <a:solidFill>
                  <a:srgbClr val="FFF5E3"/>
                </a:solidFill>
              </a:defRPr>
            </a:lvl1pPr>
            <a:lvl2pPr>
              <a:defRPr>
                <a:solidFill>
                  <a:srgbClr val="FFF5E3"/>
                </a:solidFill>
              </a:defRPr>
            </a:lvl2pPr>
            <a:lvl3pPr>
              <a:defRPr>
                <a:solidFill>
                  <a:srgbClr val="FFF5E3"/>
                </a:solidFill>
              </a:defRPr>
            </a:lvl3pPr>
            <a:lvl4pPr>
              <a:defRPr>
                <a:solidFill>
                  <a:srgbClr val="FFF5E3"/>
                </a:solidFill>
              </a:defRPr>
            </a:lvl4pPr>
            <a:lvl5pPr>
              <a:defRPr>
                <a:solidFill>
                  <a:srgbClr val="FFF5E3"/>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5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ck Heading">
    <p:bg>
      <p:bgPr>
        <a:solidFill>
          <a:srgbClr val="464E70"/>
        </a:solidFill>
      </p:bgPr>
    </p:bg>
    <p:spTree>
      <p:nvGrpSpPr>
        <p:cNvPr id="1" name=""/>
        <p:cNvGrpSpPr/>
        <p:nvPr/>
      </p:nvGrpSpPr>
      <p:grpSpPr>
        <a:xfrm>
          <a:off x="0" y="0"/>
          <a:ext cx="0" cy="0"/>
          <a:chOff x="0" y="0"/>
          <a:chExt cx="0" cy="0"/>
        </a:xfrm>
      </p:grpSpPr>
      <p:sp>
        <p:nvSpPr>
          <p:cNvPr id="63" name="タイトルテキスト"/>
          <p:cNvSpPr txBox="1"/>
          <p:nvPr>
            <p:ph type="title"/>
          </p:nvPr>
        </p:nvSpPr>
        <p:spPr>
          <a:xfrm>
            <a:off x="1270000" y="909339"/>
            <a:ext cx="10464800" cy="7934922"/>
          </a:xfrm>
          <a:prstGeom prst="rect">
            <a:avLst/>
          </a:prstGeom>
        </p:spPr>
        <p:txBody>
          <a:bodyPr/>
          <a:lstStyle>
            <a:lvl1pPr algn="ctr">
              <a:defRPr>
                <a:solidFill>
                  <a:srgbClr val="FFF5E3"/>
                </a:solidFill>
              </a:defRPr>
            </a:lvl1pPr>
          </a:lstStyle>
          <a:p>
            <a:pPr/>
            <a:r>
              <a:t>タイトルテキスト</a:t>
            </a:r>
          </a:p>
        </p:txBody>
      </p:sp>
      <p:sp>
        <p:nvSpPr>
          <p:cNvPr id="6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lack White Heading">
    <p:bg>
      <p:bgPr>
        <a:solidFill>
          <a:srgbClr val="FFF5E3"/>
        </a:solidFill>
      </p:bgPr>
    </p:bg>
    <p:spTree>
      <p:nvGrpSpPr>
        <p:cNvPr id="1" name=""/>
        <p:cNvGrpSpPr/>
        <p:nvPr/>
      </p:nvGrpSpPr>
      <p:grpSpPr>
        <a:xfrm>
          <a:off x="0" y="0"/>
          <a:ext cx="0" cy="0"/>
          <a:chOff x="0" y="0"/>
          <a:chExt cx="0" cy="0"/>
        </a:xfrm>
      </p:grpSpPr>
      <p:sp>
        <p:nvSpPr>
          <p:cNvPr id="71" name="タイトルテキスト"/>
          <p:cNvSpPr txBox="1"/>
          <p:nvPr>
            <p:ph type="title"/>
          </p:nvPr>
        </p:nvSpPr>
        <p:spPr>
          <a:xfrm>
            <a:off x="1270000" y="909339"/>
            <a:ext cx="10464800" cy="7934922"/>
          </a:xfrm>
          <a:prstGeom prst="rect">
            <a:avLst/>
          </a:prstGeom>
        </p:spPr>
        <p:txBody>
          <a:bodyPr/>
          <a:lstStyle>
            <a:lvl1pPr algn="ctr">
              <a:defRPr>
                <a:solidFill>
                  <a:srgbClr val="464E70"/>
                </a:solidFill>
              </a:defRPr>
            </a:lvl1pPr>
          </a:lstStyle>
          <a:p>
            <a:pPr/>
            <a:r>
              <a:t>タイトルテキスト</a:t>
            </a:r>
          </a:p>
        </p:txBody>
      </p:sp>
      <p:sp>
        <p:nvSpPr>
          <p:cNvPr id="7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Source Code">
    <p:bg>
      <p:bgPr>
        <a:solidFill>
          <a:srgbClr val="FFF5E3"/>
        </a:solidFill>
      </p:bgPr>
    </p:bg>
    <p:spTree>
      <p:nvGrpSpPr>
        <p:cNvPr id="1" name=""/>
        <p:cNvGrpSpPr/>
        <p:nvPr/>
      </p:nvGrpSpPr>
      <p:grpSpPr>
        <a:xfrm>
          <a:off x="0" y="0"/>
          <a:ext cx="0" cy="0"/>
          <a:chOff x="0" y="0"/>
          <a:chExt cx="0" cy="0"/>
        </a:xfrm>
      </p:grpSpPr>
      <p:sp>
        <p:nvSpPr>
          <p:cNvPr id="79" name="タイトルテキスト"/>
          <p:cNvSpPr txBox="1"/>
          <p:nvPr>
            <p:ph type="title"/>
          </p:nvPr>
        </p:nvSpPr>
        <p:spPr>
          <a:xfrm>
            <a:off x="937617" y="533400"/>
            <a:ext cx="11129566" cy="2052092"/>
          </a:xfrm>
          <a:prstGeom prst="rect">
            <a:avLst/>
          </a:prstGeom>
        </p:spPr>
        <p:txBody>
          <a:bodyPr/>
          <a:lstStyle>
            <a:lvl1pPr>
              <a:defRPr>
                <a:solidFill>
                  <a:srgbClr val="464E70"/>
                </a:solidFill>
              </a:defRPr>
            </a:lvl1pPr>
          </a:lstStyle>
          <a:p>
            <a:pPr/>
            <a:r>
              <a:t>タイトルテキスト</a:t>
            </a:r>
          </a:p>
        </p:txBody>
      </p:sp>
      <p:sp>
        <p:nvSpPr>
          <p:cNvPr id="80" name="本文レベル1…"/>
          <p:cNvSpPr txBox="1"/>
          <p:nvPr>
            <p:ph type="body" idx="1"/>
          </p:nvPr>
        </p:nvSpPr>
        <p:spPr>
          <a:xfrm>
            <a:off x="1066800" y="2987178"/>
            <a:ext cx="10871200" cy="5633940"/>
          </a:xfrm>
          <a:prstGeom prst="rect">
            <a:avLst/>
          </a:prstGeom>
          <a:solidFill>
            <a:srgbClr val="464E70"/>
          </a:solidFill>
          <a:ln w="254000">
            <a:solidFill>
              <a:srgbClr val="464E70"/>
            </a:solidFill>
          </a:ln>
        </p:spPr>
        <p:txBody>
          <a:bodyPr/>
          <a:lstStyle>
            <a:lvl1pPr marL="0" indent="0">
              <a:spcBef>
                <a:spcPts val="0"/>
              </a:spcBef>
              <a:buSzTx/>
              <a:buNone/>
              <a:defRPr sz="2000">
                <a:solidFill>
                  <a:srgbClr val="FFF5E3"/>
                </a:solidFill>
                <a:latin typeface="Monaco"/>
                <a:ea typeface="Monaco"/>
                <a:cs typeface="Monaco"/>
                <a:sym typeface="Monaco"/>
              </a:defRPr>
            </a:lvl1pPr>
            <a:lvl2pPr marL="0" indent="228600">
              <a:spcBef>
                <a:spcPts val="0"/>
              </a:spcBef>
              <a:buSzTx/>
              <a:buNone/>
              <a:defRPr sz="2000">
                <a:solidFill>
                  <a:srgbClr val="FFF5E3"/>
                </a:solidFill>
                <a:latin typeface="Monaco"/>
                <a:ea typeface="Monaco"/>
                <a:cs typeface="Monaco"/>
                <a:sym typeface="Monaco"/>
              </a:defRPr>
            </a:lvl2pPr>
            <a:lvl3pPr marL="0" indent="457200">
              <a:spcBef>
                <a:spcPts val="0"/>
              </a:spcBef>
              <a:buSzTx/>
              <a:buNone/>
              <a:defRPr sz="2000">
                <a:solidFill>
                  <a:srgbClr val="FFF5E3"/>
                </a:solidFill>
                <a:latin typeface="Monaco"/>
                <a:ea typeface="Monaco"/>
                <a:cs typeface="Monaco"/>
                <a:sym typeface="Monaco"/>
              </a:defRPr>
            </a:lvl3pPr>
            <a:lvl4pPr marL="0" indent="685800">
              <a:spcBef>
                <a:spcPts val="0"/>
              </a:spcBef>
              <a:buSzTx/>
              <a:buNone/>
              <a:defRPr sz="2000">
                <a:solidFill>
                  <a:srgbClr val="FFF5E3"/>
                </a:solidFill>
                <a:latin typeface="Monaco"/>
                <a:ea typeface="Monaco"/>
                <a:cs typeface="Monaco"/>
                <a:sym typeface="Monaco"/>
              </a:defRPr>
            </a:lvl4pPr>
            <a:lvl5pPr marL="0" indent="914400">
              <a:spcBef>
                <a:spcPts val="0"/>
              </a:spcBef>
              <a:buSzTx/>
              <a:buNone/>
              <a:defRPr sz="2000">
                <a:solidFill>
                  <a:srgbClr val="FFF5E3"/>
                </a:solidFill>
                <a:latin typeface="Monaco"/>
                <a:ea typeface="Monaco"/>
                <a:cs typeface="Monaco"/>
                <a:sym typeface="Monaco"/>
              </a:defRPr>
            </a:lvl5pPr>
          </a:lstStyle>
          <a:p>
            <a:pPr/>
            <a:r>
              <a:t>本文レベル1</a:t>
            </a:r>
          </a:p>
          <a:p>
            <a:pPr lvl="1"/>
            <a:r>
              <a:t>本文レベル2</a:t>
            </a:r>
          </a:p>
          <a:p>
            <a:pPr lvl="2"/>
            <a:r>
              <a:t>本文レベル3</a:t>
            </a:r>
          </a:p>
          <a:p>
            <a:pPr lvl="3"/>
            <a:r>
              <a:t>本文レベル4</a:t>
            </a:r>
          </a:p>
          <a:p>
            <a:pPr lvl="4"/>
            <a:r>
              <a:t>本文レベル5</a:t>
            </a:r>
          </a:p>
        </p:txBody>
      </p:sp>
      <p:sp>
        <p:nvSpPr>
          <p:cNvPr id="8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2"/>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952500" y="2977653"/>
            <a:ext cx="11099800" cy="591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2pPr marL="889000" indent="-444500"/>
            <a:lvl3pPr marL="1333500" indent="-444500"/>
            <a:lvl4pPr marL="1778000" indent="-444500"/>
            <a:lvl5pPr marL="2222500" indent="-444500"/>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6288709" y="9251950"/>
            <a:ext cx="414682" cy="330200"/>
          </a:xfrm>
          <a:prstGeom prst="rect">
            <a:avLst/>
          </a:prstGeom>
          <a:ln w="12700">
            <a:miter lim="400000"/>
          </a:ln>
        </p:spPr>
        <p:txBody>
          <a:bodyPr wrap="none" lIns="50800" tIns="50800" rIns="50800" bIns="50800">
            <a:spAutoFit/>
          </a:bodyPr>
          <a:lstStyle>
            <a:lvl1pPr algn="ctr">
              <a:defRPr b="0"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xmlns:p14="http://schemas.microsoft.com/office/powerpoint/2010/main" spd="med" advClick="1"/>
  <p:txStyles>
    <p:titleStyle>
      <a:lvl1pPr marL="0" marR="0" indent="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1pPr>
      <a:lvl2pPr marL="0" marR="0" indent="2286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2pPr>
      <a:lvl3pPr marL="0" marR="0" indent="4572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3pPr>
      <a:lvl4pPr marL="0" marR="0" indent="6858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4pPr>
      <a:lvl5pPr marL="0" marR="0" indent="9144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5pPr>
      <a:lvl6pPr marL="0" marR="0" indent="11430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6pPr>
      <a:lvl7pPr marL="0" marR="0" indent="13716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7pPr>
      <a:lvl8pPr marL="0" marR="0" indent="16002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8pPr>
      <a:lvl9pPr marL="0" marR="0" indent="1828800" algn="l" defTabSz="584200" latinLnBrk="0">
        <a:lnSpc>
          <a:spcPct val="80000"/>
        </a:lnSpc>
        <a:spcBef>
          <a:spcPts val="0"/>
        </a:spcBef>
        <a:spcAft>
          <a:spcPts val="0"/>
        </a:spcAft>
        <a:buClrTx/>
        <a:buSzTx/>
        <a:buFontTx/>
        <a:buNone/>
        <a:tabLst/>
        <a:defRPr b="1" baseline="0" cap="none" i="0" spc="0" strike="noStrike" sz="6000" u="none">
          <a:ln>
            <a:noFill/>
          </a:ln>
          <a:solidFill>
            <a:srgbClr val="33B490"/>
          </a:solidFill>
          <a:uFillTx/>
          <a:latin typeface="+mn-lt"/>
          <a:ea typeface="+mn-ea"/>
          <a:cs typeface="+mn-cs"/>
          <a:sym typeface="Avenir Nex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1pPr>
      <a:lvl2pPr marL="9383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2pPr>
      <a:lvl3pPr marL="13828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3pPr>
      <a:lvl4pPr marL="18273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4pPr>
      <a:lvl5pPr marL="22718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5pPr>
      <a:lvl6pPr marL="27163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6pPr>
      <a:lvl7pPr marL="31608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7pPr>
      <a:lvl8pPr marL="36053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8pPr>
      <a:lvl9pPr marL="4049888" marR="0" indent="-493888" algn="l" defTabSz="584200" rtl="0" latinLnBrk="0">
        <a:lnSpc>
          <a:spcPct val="100000"/>
        </a:lnSpc>
        <a:spcBef>
          <a:spcPts val="4200"/>
        </a:spcBef>
        <a:spcAft>
          <a:spcPts val="0"/>
        </a:spcAft>
        <a:buClrTx/>
        <a:buSzPct val="75000"/>
        <a:buFontTx/>
        <a:buChar char="•"/>
        <a:tabLst/>
        <a:defRPr b="0" baseline="0" cap="none" i="0" spc="0" strike="noStrike" sz="4000" u="none">
          <a:ln>
            <a:noFill/>
          </a:ln>
          <a:solidFill>
            <a:srgbClr val="3E4157"/>
          </a:solidFill>
          <a:uFillTx/>
          <a:latin typeface="Avenir Next Medium"/>
          <a:ea typeface="Avenir Next Medium"/>
          <a:cs typeface="Avenir Next Medium"/>
          <a:sym typeface="Avenir Next Medium"/>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ヒラギノ角ゴ ProN W3"/>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15.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atomiyama/docker-iruby.git"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4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1.xml"/><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はじめてのDocker"/>
          <p:cNvSpPr txBox="1"/>
          <p:nvPr>
            <p:ph type="ctrTitle"/>
          </p:nvPr>
        </p:nvSpPr>
        <p:spPr>
          <a:xfrm>
            <a:off x="1270000" y="4123432"/>
            <a:ext cx="10464800" cy="1506736"/>
          </a:xfrm>
          <a:prstGeom prst="rect">
            <a:avLst/>
          </a:prstGeom>
        </p:spPr>
        <p:txBody>
          <a:bodyPr/>
          <a:lstStyle>
            <a:lvl1pPr algn="ctr"/>
          </a:lstStyle>
          <a:p>
            <a:pPr/>
            <a:r>
              <a:t>はじめてのDocker</a:t>
            </a:r>
          </a:p>
        </p:txBody>
      </p:sp>
      <p:sp>
        <p:nvSpPr>
          <p:cNvPr id="376" name="Akifumi Tomiyama"/>
          <p:cNvSpPr txBox="1"/>
          <p:nvPr>
            <p:ph type="subTitle" sz="quarter" idx="1"/>
          </p:nvPr>
        </p:nvSpPr>
        <p:spPr>
          <a:xfrm>
            <a:off x="1536180" y="5597738"/>
            <a:ext cx="10464801" cy="1506737"/>
          </a:xfrm>
          <a:prstGeom prst="rect">
            <a:avLst/>
          </a:prstGeom>
        </p:spPr>
        <p:txBody>
          <a:bodyPr/>
          <a:lstStyle>
            <a:lvl1pPr algn="ctr"/>
          </a:lstStyle>
          <a:p>
            <a:pPr/>
            <a:r>
              <a:t>Akifumi Tomiyama</a:t>
            </a:r>
          </a:p>
        </p:txBody>
      </p:sp>
      <p:pic>
        <p:nvPicPr>
          <p:cNvPr id="377" name="GitHub-Mark-32px.png" descr="GitHub-Mark-32px.png"/>
          <p:cNvPicPr>
            <a:picLocks noChangeAspect="1"/>
          </p:cNvPicPr>
          <p:nvPr/>
        </p:nvPicPr>
        <p:blipFill>
          <a:blip r:embed="rId2">
            <a:extLst/>
          </a:blip>
          <a:stretch>
            <a:fillRect/>
          </a:stretch>
        </p:blipFill>
        <p:spPr>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どんなところで使われているの？"/>
          <p:cNvSpPr txBox="1"/>
          <p:nvPr>
            <p:ph type="title"/>
          </p:nvPr>
        </p:nvSpPr>
        <p:spPr>
          <a:prstGeom prst="rect">
            <a:avLst/>
          </a:prstGeom>
        </p:spPr>
        <p:txBody>
          <a:bodyPr/>
          <a:lstStyle>
            <a:lvl1pPr>
              <a:defRPr sz="5800"/>
            </a:lvl1pPr>
          </a:lstStyle>
          <a:p>
            <a:pPr/>
            <a:r>
              <a:t>どんなところで使われているの？</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5" name="appveyor.png" descr="appveyor.png"/>
          <p:cNvPicPr>
            <a:picLocks noChangeAspect="1"/>
          </p:cNvPicPr>
          <p:nvPr/>
        </p:nvPicPr>
        <p:blipFill>
          <a:blip r:embed="rId2">
            <a:extLst/>
          </a:blip>
          <a:stretch>
            <a:fillRect/>
          </a:stretch>
        </p:blipFill>
        <p:spPr>
          <a:xfrm>
            <a:off x="5772726" y="8209500"/>
            <a:ext cx="4202548" cy="764100"/>
          </a:xfrm>
          <a:prstGeom prst="rect">
            <a:avLst/>
          </a:prstGeom>
          <a:ln w="12700">
            <a:miter lim="400000"/>
          </a:ln>
        </p:spPr>
      </p:pic>
      <p:pic>
        <p:nvPicPr>
          <p:cNvPr id="456" name="TravisCI-Full-Color.png" descr="TravisCI-Full-Color.png"/>
          <p:cNvPicPr>
            <a:picLocks noChangeAspect="1"/>
          </p:cNvPicPr>
          <p:nvPr/>
        </p:nvPicPr>
        <p:blipFill>
          <a:blip r:embed="rId3">
            <a:extLst/>
          </a:blip>
          <a:stretch>
            <a:fillRect/>
          </a:stretch>
        </p:blipFill>
        <p:spPr>
          <a:xfrm>
            <a:off x="5620326" y="6530781"/>
            <a:ext cx="3646944" cy="1141801"/>
          </a:xfrm>
          <a:prstGeom prst="rect">
            <a:avLst/>
          </a:prstGeom>
          <a:ln w="12700">
            <a:miter lim="400000"/>
          </a:ln>
        </p:spPr>
      </p:pic>
      <p:pic>
        <p:nvPicPr>
          <p:cNvPr id="457" name="Jenkins_logo_with_title.svg.png" descr="Jenkins_logo_with_title.svg.png"/>
          <p:cNvPicPr>
            <a:picLocks noChangeAspect="1"/>
          </p:cNvPicPr>
          <p:nvPr/>
        </p:nvPicPr>
        <p:blipFill>
          <a:blip r:embed="rId4">
            <a:extLst/>
          </a:blip>
          <a:stretch>
            <a:fillRect/>
          </a:stretch>
        </p:blipFill>
        <p:spPr>
          <a:xfrm>
            <a:off x="1340426" y="6514751"/>
            <a:ext cx="3646944" cy="1173860"/>
          </a:xfrm>
          <a:prstGeom prst="rect">
            <a:avLst/>
          </a:prstGeom>
          <a:ln w="12700">
            <a:miter lim="400000"/>
          </a:ln>
        </p:spPr>
      </p:pic>
      <p:pic>
        <p:nvPicPr>
          <p:cNvPr id="458" name="circleci-logo.png" descr="circleci-logo.png"/>
          <p:cNvPicPr>
            <a:picLocks noChangeAspect="1"/>
          </p:cNvPicPr>
          <p:nvPr/>
        </p:nvPicPr>
        <p:blipFill>
          <a:blip r:embed="rId5">
            <a:extLst/>
          </a:blip>
          <a:stretch>
            <a:fillRect/>
          </a:stretch>
        </p:blipFill>
        <p:spPr>
          <a:xfrm>
            <a:off x="1010226" y="7848600"/>
            <a:ext cx="4673601" cy="1485900"/>
          </a:xfrm>
          <a:prstGeom prst="rect">
            <a:avLst/>
          </a:prstGeom>
          <a:ln w="12700">
            <a:miter lim="400000"/>
          </a:ln>
        </p:spPr>
      </p:pic>
      <p:sp>
        <p:nvSpPr>
          <p:cNvPr id="459" name="マイクロサービス（ex: ポケモンGO）…"/>
          <p:cNvSpPr txBox="1"/>
          <p:nvPr>
            <p:ph type="body" idx="4294967295"/>
          </p:nvPr>
        </p:nvSpPr>
        <p:spPr>
          <a:xfrm>
            <a:off x="1217860" y="864989"/>
            <a:ext cx="10569080" cy="5402569"/>
          </a:xfrm>
          <a:prstGeom prst="rect">
            <a:avLst/>
          </a:prstGeom>
        </p:spPr>
        <p:txBody>
          <a:bodyPr anchor="ctr"/>
          <a:lstStyle/>
          <a:p>
            <a:pPr marL="493888" indent="-493888"/>
            <a:r>
              <a:t>マイクロサービス（ex: ポケモンGO）</a:t>
            </a:r>
          </a:p>
          <a:p>
            <a:pPr marL="493888" indent="-493888"/>
            <a:r>
              <a:t>CI（継続的インテグレーション）</a:t>
            </a:r>
          </a:p>
          <a:p>
            <a:pPr marL="493888" indent="-493888"/>
            <a:r>
              <a:t>CD（継続的デリバリー）</a:t>
            </a:r>
          </a:p>
          <a:p>
            <a:pPr marL="493888" indent="-493888"/>
            <a:r>
              <a:t>開発基盤（Infrastructure as Code）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CI/CDライフサイクル"/>
          <p:cNvSpPr txBox="1"/>
          <p:nvPr>
            <p:ph type="title"/>
          </p:nvPr>
        </p:nvSpPr>
        <p:spPr>
          <a:prstGeom prst="rect">
            <a:avLst/>
          </a:prstGeom>
        </p:spPr>
        <p:txBody>
          <a:bodyPr/>
          <a:lstStyle/>
          <a:p>
            <a:pPr/>
            <a:r>
              <a:t>CI/CDライフサイクル</a:t>
            </a:r>
          </a:p>
        </p:txBody>
      </p:sp>
      <p:sp>
        <p:nvSpPr>
          <p:cNvPr id="462" name="円形"/>
          <p:cNvSpPr/>
          <p:nvPr/>
        </p:nvSpPr>
        <p:spPr>
          <a:xfrm>
            <a:off x="2207294" y="6912746"/>
            <a:ext cx="1363981" cy="1363981"/>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pic>
        <p:nvPicPr>
          <p:cNvPr id="463" name="General_users_LARGE.png" descr="General_users_LARGE.png"/>
          <p:cNvPicPr>
            <a:picLocks noChangeAspect="1"/>
          </p:cNvPicPr>
          <p:nvPr/>
        </p:nvPicPr>
        <p:blipFill>
          <a:blip r:embed="rId3">
            <a:extLst/>
          </a:blip>
          <a:stretch>
            <a:fillRect/>
          </a:stretch>
        </p:blipFill>
        <p:spPr>
          <a:xfrm>
            <a:off x="2536936" y="7113125"/>
            <a:ext cx="704698" cy="671368"/>
          </a:xfrm>
          <a:prstGeom prst="rect">
            <a:avLst/>
          </a:prstGeom>
          <a:ln w="12700">
            <a:miter lim="400000"/>
          </a:ln>
        </p:spPr>
      </p:pic>
      <p:sp>
        <p:nvSpPr>
          <p:cNvPr id="464" name="Dev"/>
          <p:cNvSpPr txBox="1"/>
          <p:nvPr/>
        </p:nvSpPr>
        <p:spPr>
          <a:xfrm>
            <a:off x="2536936" y="7728086"/>
            <a:ext cx="70469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Dev</a:t>
            </a:r>
          </a:p>
        </p:txBody>
      </p:sp>
      <p:sp>
        <p:nvSpPr>
          <p:cNvPr id="465" name="矢印"/>
          <p:cNvSpPr/>
          <p:nvPr/>
        </p:nvSpPr>
        <p:spPr>
          <a:xfrm>
            <a:off x="3820194" y="7099907"/>
            <a:ext cx="1363981" cy="989659"/>
          </a:xfrm>
          <a:prstGeom prst="rightArrow">
            <a:avLst>
              <a:gd name="adj1" fmla="val 44164"/>
              <a:gd name="adj2" fmla="val 65530"/>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b="0" sz="1400">
                <a:solidFill>
                  <a:srgbClr val="FFFFFF"/>
                </a:solidFill>
                <a:latin typeface="ヒラギノ角ゴ ProN W3"/>
                <a:ea typeface="ヒラギノ角ゴ ProN W3"/>
                <a:cs typeface="ヒラギノ角ゴ ProN W3"/>
                <a:sym typeface="ヒラギノ角ゴ ProN W3"/>
              </a:defRPr>
            </a:pPr>
          </a:p>
        </p:txBody>
      </p:sp>
      <p:sp>
        <p:nvSpPr>
          <p:cNvPr id="466" name="git push"/>
          <p:cNvSpPr txBox="1"/>
          <p:nvPr/>
        </p:nvSpPr>
        <p:spPr>
          <a:xfrm>
            <a:off x="3820194" y="7353436"/>
            <a:ext cx="121402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git push</a:t>
            </a:r>
          </a:p>
        </p:txBody>
      </p:sp>
      <p:pic>
        <p:nvPicPr>
          <p:cNvPr id="467" name="github.png" descr="github.png"/>
          <p:cNvPicPr>
            <a:picLocks noChangeAspect="1"/>
          </p:cNvPicPr>
          <p:nvPr/>
        </p:nvPicPr>
        <p:blipFill>
          <a:blip r:embed="rId5">
            <a:extLst/>
          </a:blip>
          <a:srcRect l="18134" t="18737" r="18134" b="18737"/>
          <a:stretch>
            <a:fillRect/>
          </a:stretch>
        </p:blipFill>
        <p:spPr>
          <a:xfrm>
            <a:off x="5433094" y="6912904"/>
            <a:ext cx="1390200" cy="1363862"/>
          </a:xfrm>
          <a:prstGeom prst="rect">
            <a:avLst/>
          </a:prstGeom>
          <a:ln w="12700">
            <a:miter lim="400000"/>
          </a:ln>
        </p:spPr>
      </p:pic>
      <p:sp>
        <p:nvSpPr>
          <p:cNvPr id="468" name="矢印"/>
          <p:cNvSpPr/>
          <p:nvPr/>
        </p:nvSpPr>
        <p:spPr>
          <a:xfrm rot="16200000">
            <a:off x="5392330" y="5344207"/>
            <a:ext cx="1471783" cy="989658"/>
          </a:xfrm>
          <a:prstGeom prst="rightArrow">
            <a:avLst>
              <a:gd name="adj1" fmla="val 44164"/>
              <a:gd name="adj2" fmla="val 58326"/>
            </a:avLst>
          </a:prstGeom>
          <a:blipFill>
            <a:blip r:embed="rId6"/>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b="0" sz="1400">
                <a:solidFill>
                  <a:srgbClr val="FFFFFF"/>
                </a:solidFill>
                <a:latin typeface="ヒラギノ角ゴ ProN W3"/>
                <a:ea typeface="ヒラギノ角ゴ ProN W3"/>
                <a:cs typeface="ヒラギノ角ゴ ProN W3"/>
                <a:sym typeface="ヒラギノ角ゴ ProN W3"/>
              </a:defRPr>
            </a:pPr>
          </a:p>
        </p:txBody>
      </p:sp>
      <p:sp>
        <p:nvSpPr>
          <p:cNvPr id="469" name="Webhook"/>
          <p:cNvSpPr txBox="1"/>
          <p:nvPr/>
        </p:nvSpPr>
        <p:spPr>
          <a:xfrm rot="16200000">
            <a:off x="5501603" y="5677036"/>
            <a:ext cx="1253237"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Webhook</a:t>
            </a:r>
          </a:p>
        </p:txBody>
      </p:sp>
      <p:sp>
        <p:nvSpPr>
          <p:cNvPr id="470" name="矢印"/>
          <p:cNvSpPr/>
          <p:nvPr/>
        </p:nvSpPr>
        <p:spPr>
          <a:xfrm rot="20596379">
            <a:off x="7118112" y="2962814"/>
            <a:ext cx="1580562" cy="989658"/>
          </a:xfrm>
          <a:prstGeom prst="rightArrow">
            <a:avLst>
              <a:gd name="adj1" fmla="val 44164"/>
              <a:gd name="adj2" fmla="val 65530"/>
            </a:avLst>
          </a:prstGeom>
          <a:blipFill>
            <a:blip r:embed="rId7"/>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b="0" sz="1400">
                <a:solidFill>
                  <a:srgbClr val="FFFFFF"/>
                </a:solidFill>
                <a:latin typeface="ヒラギノ角ゴ ProN W3"/>
                <a:ea typeface="ヒラギノ角ゴ ProN W3"/>
                <a:cs typeface="ヒラギノ角ゴ ProN W3"/>
                <a:sym typeface="ヒラギノ角ゴ ProN W3"/>
              </a:defRPr>
            </a:pPr>
          </a:p>
        </p:txBody>
      </p:sp>
      <p:pic>
        <p:nvPicPr>
          <p:cNvPr id="471" name="TravisCI-Mascot-1.png" descr="TravisCI-Mascot-1.png"/>
          <p:cNvPicPr>
            <a:picLocks noChangeAspect="1"/>
          </p:cNvPicPr>
          <p:nvPr/>
        </p:nvPicPr>
        <p:blipFill>
          <a:blip r:embed="rId8">
            <a:extLst/>
          </a:blip>
          <a:stretch>
            <a:fillRect/>
          </a:stretch>
        </p:blipFill>
        <p:spPr>
          <a:xfrm>
            <a:off x="5286675" y="3336546"/>
            <a:ext cx="1552957" cy="1540558"/>
          </a:xfrm>
          <a:prstGeom prst="rect">
            <a:avLst/>
          </a:prstGeom>
          <a:ln w="12700">
            <a:miter lim="400000"/>
          </a:ln>
        </p:spPr>
      </p:pic>
      <p:sp>
        <p:nvSpPr>
          <p:cNvPr id="472" name="Test"/>
          <p:cNvSpPr txBox="1"/>
          <p:nvPr/>
        </p:nvSpPr>
        <p:spPr>
          <a:xfrm rot="20630841">
            <a:off x="7362442" y="3267143"/>
            <a:ext cx="65214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Test</a:t>
            </a:r>
          </a:p>
        </p:txBody>
      </p:sp>
      <p:pic>
        <p:nvPicPr>
          <p:cNvPr id="473" name="docker.png" descr="docker.png"/>
          <p:cNvPicPr>
            <a:picLocks noChangeAspect="1"/>
          </p:cNvPicPr>
          <p:nvPr/>
        </p:nvPicPr>
        <p:blipFill>
          <a:blip r:embed="rId9">
            <a:extLst/>
          </a:blip>
          <a:stretch>
            <a:fillRect/>
          </a:stretch>
        </p:blipFill>
        <p:spPr>
          <a:xfrm>
            <a:off x="8914154" y="1973132"/>
            <a:ext cx="2003699" cy="2003699"/>
          </a:xfrm>
          <a:prstGeom prst="rect">
            <a:avLst/>
          </a:prstGeom>
          <a:ln w="12700">
            <a:miter lim="400000"/>
          </a:ln>
        </p:spPr>
      </p:pic>
      <p:pic>
        <p:nvPicPr>
          <p:cNvPr id="474" name="slack.png" descr="slack.png"/>
          <p:cNvPicPr>
            <a:picLocks noChangeAspect="1"/>
          </p:cNvPicPr>
          <p:nvPr/>
        </p:nvPicPr>
        <p:blipFill>
          <a:blip r:embed="rId10">
            <a:extLst/>
          </a:blip>
          <a:srcRect l="8113" t="7312" r="8113" b="7312"/>
          <a:stretch>
            <a:fillRect/>
          </a:stretch>
        </p:blipFill>
        <p:spPr>
          <a:xfrm>
            <a:off x="2112798" y="3352272"/>
            <a:ext cx="1552861" cy="1582529"/>
          </a:xfrm>
          <a:prstGeom prst="rect">
            <a:avLst/>
          </a:prstGeom>
          <a:ln w="12700">
            <a:miter lim="400000"/>
          </a:ln>
        </p:spPr>
      </p:pic>
      <p:sp>
        <p:nvSpPr>
          <p:cNvPr id="475" name="矢印"/>
          <p:cNvSpPr/>
          <p:nvPr/>
        </p:nvSpPr>
        <p:spPr>
          <a:xfrm rot="10800000">
            <a:off x="3820194" y="3648614"/>
            <a:ext cx="1363981" cy="989658"/>
          </a:xfrm>
          <a:prstGeom prst="rightArrow">
            <a:avLst>
              <a:gd name="adj1" fmla="val 44164"/>
              <a:gd name="adj2" fmla="val 65530"/>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b="0" sz="1400">
                <a:solidFill>
                  <a:srgbClr val="FFFFFF"/>
                </a:solidFill>
                <a:latin typeface="ヒラギノ角ゴ ProN W3"/>
                <a:ea typeface="ヒラギノ角ゴ ProN W3"/>
                <a:cs typeface="ヒラギノ角ゴ ProN W3"/>
                <a:sym typeface="ヒラギノ角ゴ ProN W3"/>
              </a:defRPr>
            </a:pPr>
          </a:p>
        </p:txBody>
      </p:sp>
      <p:sp>
        <p:nvSpPr>
          <p:cNvPr id="476" name="Notificate"/>
          <p:cNvSpPr txBox="1"/>
          <p:nvPr/>
        </p:nvSpPr>
        <p:spPr>
          <a:xfrm>
            <a:off x="4008358" y="3933893"/>
            <a:ext cx="1207466"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Notificate</a:t>
            </a:r>
          </a:p>
        </p:txBody>
      </p:sp>
      <p:pic>
        <p:nvPicPr>
          <p:cNvPr id="477" name="aws.png" descr="aws.png"/>
          <p:cNvPicPr>
            <a:picLocks noChangeAspect="1"/>
          </p:cNvPicPr>
          <p:nvPr/>
        </p:nvPicPr>
        <p:blipFill>
          <a:blip r:embed="rId11">
            <a:extLst/>
          </a:blip>
          <a:stretch>
            <a:fillRect/>
          </a:stretch>
        </p:blipFill>
        <p:spPr>
          <a:xfrm>
            <a:off x="9231079" y="6790887"/>
            <a:ext cx="2003823" cy="1315844"/>
          </a:xfrm>
          <a:prstGeom prst="rect">
            <a:avLst/>
          </a:prstGeom>
          <a:ln w="12700">
            <a:miter lim="400000"/>
          </a:ln>
        </p:spPr>
      </p:pic>
      <p:sp>
        <p:nvSpPr>
          <p:cNvPr id="478" name="矢印"/>
          <p:cNvSpPr/>
          <p:nvPr/>
        </p:nvSpPr>
        <p:spPr>
          <a:xfrm rot="2491252">
            <a:off x="6862060" y="5167865"/>
            <a:ext cx="2858595" cy="1139507"/>
          </a:xfrm>
          <a:prstGeom prst="rightArrow">
            <a:avLst>
              <a:gd name="adj1" fmla="val 33355"/>
              <a:gd name="adj2" fmla="val 72284"/>
            </a:avLst>
          </a:prstGeom>
          <a:blipFill>
            <a:blip r:embed="rId1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
        <p:nvSpPr>
          <p:cNvPr id="479" name="Deployment"/>
          <p:cNvSpPr txBox="1"/>
          <p:nvPr/>
        </p:nvSpPr>
        <p:spPr>
          <a:xfrm rot="2477650">
            <a:off x="7017658" y="5227490"/>
            <a:ext cx="195285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Deployment</a:t>
            </a:r>
          </a:p>
        </p:txBody>
      </p:sp>
      <p:sp>
        <p:nvSpPr>
          <p:cNvPr id="480" name="角丸四角形"/>
          <p:cNvSpPr/>
          <p:nvPr/>
        </p:nvSpPr>
        <p:spPr>
          <a:xfrm>
            <a:off x="6926246" y="4426086"/>
            <a:ext cx="4699561" cy="3943897"/>
          </a:xfrm>
          <a:prstGeom prst="roundRect">
            <a:avLst>
              <a:gd name="adj" fmla="val 16626"/>
            </a:avLst>
          </a:prstGeom>
          <a:ln w="25400">
            <a:solidFill>
              <a:srgbClr val="0000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角丸四角形"/>
          <p:cNvSpPr/>
          <p:nvPr/>
        </p:nvSpPr>
        <p:spPr>
          <a:xfrm>
            <a:off x="8733263" y="7133253"/>
            <a:ext cx="3767585" cy="2034531"/>
          </a:xfrm>
          <a:prstGeom prst="roundRect">
            <a:avLst>
              <a:gd name="adj" fmla="val 18997"/>
            </a:avLst>
          </a:prstGeom>
          <a:ln w="25400">
            <a:solidFill>
              <a:srgbClr val="0000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
        <p:nvSpPr>
          <p:cNvPr id="483" name="四角形"/>
          <p:cNvSpPr/>
          <p:nvPr/>
        </p:nvSpPr>
        <p:spPr>
          <a:xfrm>
            <a:off x="8491963" y="8762772"/>
            <a:ext cx="2506907" cy="634249"/>
          </a:xfrm>
          <a:prstGeom prst="rect">
            <a:avLst/>
          </a:prstGeom>
          <a:blipFill>
            <a:blip r:embed="rId2"/>
          </a:blipFill>
          <a:ln w="12700">
            <a:miter lim="400000"/>
          </a:ln>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pic>
        <p:nvPicPr>
          <p:cNvPr id="484" name="Ubuntu_logo_old.png" descr="Ubuntu_logo_old.png"/>
          <p:cNvPicPr>
            <a:picLocks noChangeAspect="1"/>
          </p:cNvPicPr>
          <p:nvPr/>
        </p:nvPicPr>
        <p:blipFill>
          <a:blip r:embed="rId3">
            <a:extLst/>
          </a:blip>
          <a:stretch>
            <a:fillRect/>
          </a:stretch>
        </p:blipFill>
        <p:spPr>
          <a:xfrm>
            <a:off x="8491963" y="8762772"/>
            <a:ext cx="2506907" cy="634249"/>
          </a:xfrm>
          <a:prstGeom prst="rect">
            <a:avLst/>
          </a:prstGeom>
          <a:ln w="12700">
            <a:miter lim="400000"/>
          </a:ln>
        </p:spPr>
      </p:pic>
      <p:sp>
        <p:nvSpPr>
          <p:cNvPr id="485" name="角丸四角形"/>
          <p:cNvSpPr/>
          <p:nvPr/>
        </p:nvSpPr>
        <p:spPr>
          <a:xfrm>
            <a:off x="4561114" y="7141400"/>
            <a:ext cx="3767585" cy="2034531"/>
          </a:xfrm>
          <a:prstGeom prst="roundRect">
            <a:avLst>
              <a:gd name="adj" fmla="val 18997"/>
            </a:avLst>
          </a:prstGeom>
          <a:ln w="25400">
            <a:solidFill>
              <a:srgbClr val="0000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
        <p:nvSpPr>
          <p:cNvPr id="486" name="四角形"/>
          <p:cNvSpPr/>
          <p:nvPr/>
        </p:nvSpPr>
        <p:spPr>
          <a:xfrm>
            <a:off x="4319814" y="8778459"/>
            <a:ext cx="2506907" cy="634248"/>
          </a:xfrm>
          <a:prstGeom prst="rect">
            <a:avLst/>
          </a:prstGeom>
          <a:blipFill>
            <a:blip r:embed="rId2"/>
          </a:blipFill>
          <a:ln w="12700">
            <a:miter lim="400000"/>
          </a:ln>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pic>
        <p:nvPicPr>
          <p:cNvPr id="487" name="Windows_logo_Cyan_rgb_D.png" descr="Windows_logo_Cyan_rgb_D.png"/>
          <p:cNvPicPr>
            <a:picLocks noChangeAspect="1"/>
          </p:cNvPicPr>
          <p:nvPr/>
        </p:nvPicPr>
        <p:blipFill>
          <a:blip r:embed="rId4">
            <a:extLst/>
          </a:blip>
          <a:stretch>
            <a:fillRect/>
          </a:stretch>
        </p:blipFill>
        <p:spPr>
          <a:xfrm>
            <a:off x="4332514" y="8753906"/>
            <a:ext cx="2506907" cy="683354"/>
          </a:xfrm>
          <a:prstGeom prst="rect">
            <a:avLst/>
          </a:prstGeom>
          <a:ln w="12700">
            <a:miter lim="400000"/>
          </a:ln>
        </p:spPr>
      </p:pic>
      <p:sp>
        <p:nvSpPr>
          <p:cNvPr id="488" name="角丸四角形"/>
          <p:cNvSpPr/>
          <p:nvPr/>
        </p:nvSpPr>
        <p:spPr>
          <a:xfrm>
            <a:off x="306722" y="7133253"/>
            <a:ext cx="3767585" cy="2034531"/>
          </a:xfrm>
          <a:prstGeom prst="roundRect">
            <a:avLst>
              <a:gd name="adj" fmla="val 18997"/>
            </a:avLst>
          </a:prstGeom>
          <a:ln w="25400">
            <a:solidFill>
              <a:srgbClr val="000000"/>
            </a:solidFill>
            <a:custDash>
              <a:ds d="200000" sp="200000"/>
            </a:custDash>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
        <p:nvSpPr>
          <p:cNvPr id="489" name="四角形"/>
          <p:cNvSpPr/>
          <p:nvPr/>
        </p:nvSpPr>
        <p:spPr>
          <a:xfrm>
            <a:off x="224221" y="8762772"/>
            <a:ext cx="2214708" cy="634249"/>
          </a:xfrm>
          <a:prstGeom prst="rect">
            <a:avLst/>
          </a:prstGeom>
          <a:blipFill>
            <a:blip r:embed="rId2"/>
          </a:blipFill>
          <a:ln w="12700">
            <a:miter lim="400000"/>
          </a:ln>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pic>
        <p:nvPicPr>
          <p:cNvPr id="490" name="macos-logo-3c3aa5cd288d320e-512x512.png" descr="macos-logo-3c3aa5cd288d320e-512x512.png"/>
          <p:cNvPicPr>
            <a:picLocks noChangeAspect="1"/>
          </p:cNvPicPr>
          <p:nvPr/>
        </p:nvPicPr>
        <p:blipFill>
          <a:blip r:embed="rId5">
            <a:extLst/>
          </a:blip>
          <a:srcRect l="0" t="35823" r="0" b="35823"/>
          <a:stretch>
            <a:fillRect/>
          </a:stretch>
        </p:blipFill>
        <p:spPr>
          <a:xfrm>
            <a:off x="319940" y="8789383"/>
            <a:ext cx="2048859" cy="580913"/>
          </a:xfrm>
          <a:prstGeom prst="rect">
            <a:avLst/>
          </a:prstGeom>
          <a:ln w="12700">
            <a:miter lim="400000"/>
          </a:ln>
        </p:spPr>
      </p:pic>
      <p:sp>
        <p:nvSpPr>
          <p:cNvPr id="491" name="Zsh"/>
          <p:cNvSpPr txBox="1"/>
          <p:nvPr/>
        </p:nvSpPr>
        <p:spPr>
          <a:xfrm>
            <a:off x="9059653" y="7238772"/>
            <a:ext cx="937261"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a:solidFill>
                  <a:srgbClr val="3E4157"/>
                </a:solidFill>
                <a:latin typeface="Avenir Next Medium"/>
                <a:ea typeface="Avenir Next Medium"/>
                <a:cs typeface="Avenir Next Medium"/>
                <a:sym typeface="Avenir Next Medium"/>
              </a:defRPr>
            </a:lvl1pPr>
          </a:lstStyle>
          <a:p>
            <a:pPr/>
            <a:r>
              <a:t>Zsh</a:t>
            </a:r>
          </a:p>
        </p:txBody>
      </p:sp>
      <p:sp>
        <p:nvSpPr>
          <p:cNvPr id="492" name="Fish"/>
          <p:cNvSpPr txBox="1"/>
          <p:nvPr/>
        </p:nvSpPr>
        <p:spPr>
          <a:xfrm>
            <a:off x="1018831" y="8382512"/>
            <a:ext cx="650889"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300">
                <a:solidFill>
                  <a:srgbClr val="3E4157"/>
                </a:solidFill>
                <a:latin typeface="Avenir Next Medium"/>
                <a:ea typeface="Avenir Next Medium"/>
                <a:cs typeface="Avenir Next Medium"/>
                <a:sym typeface="Avenir Next Medium"/>
              </a:defRPr>
            </a:lvl1pPr>
          </a:lstStyle>
          <a:p>
            <a:pPr/>
            <a:r>
              <a:t>Fish</a:t>
            </a:r>
          </a:p>
        </p:txBody>
      </p:sp>
      <p:sp>
        <p:nvSpPr>
          <p:cNvPr id="493" name="Mysql5.7"/>
          <p:cNvSpPr txBox="1"/>
          <p:nvPr/>
        </p:nvSpPr>
        <p:spPr>
          <a:xfrm>
            <a:off x="10860513" y="7926789"/>
            <a:ext cx="1339368"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300">
                <a:solidFill>
                  <a:srgbClr val="3E4157"/>
                </a:solidFill>
                <a:latin typeface="Avenir Next Medium"/>
                <a:ea typeface="Avenir Next Medium"/>
                <a:cs typeface="Avenir Next Medium"/>
                <a:sym typeface="Avenir Next Medium"/>
              </a:defRPr>
            </a:lvl1pPr>
          </a:lstStyle>
          <a:p>
            <a:pPr/>
            <a:r>
              <a:t>Mysql5.7</a:t>
            </a:r>
          </a:p>
        </p:txBody>
      </p:sp>
      <p:sp>
        <p:nvSpPr>
          <p:cNvPr id="494" name="Tmux"/>
          <p:cNvSpPr txBox="1"/>
          <p:nvPr/>
        </p:nvSpPr>
        <p:spPr>
          <a:xfrm>
            <a:off x="2472021" y="8534912"/>
            <a:ext cx="108547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3000">
                <a:solidFill>
                  <a:srgbClr val="3E4157"/>
                </a:solidFill>
                <a:latin typeface="Avenir Next Medium"/>
                <a:ea typeface="Avenir Next Medium"/>
                <a:cs typeface="Avenir Next Medium"/>
                <a:sym typeface="Avenir Next Medium"/>
              </a:defRPr>
            </a:lvl1pPr>
          </a:lstStyle>
          <a:p>
            <a:pPr/>
            <a:r>
              <a:t>Tmux</a:t>
            </a:r>
          </a:p>
        </p:txBody>
      </p:sp>
      <p:sp>
        <p:nvSpPr>
          <p:cNvPr id="495" name="clang"/>
          <p:cNvSpPr txBox="1"/>
          <p:nvPr/>
        </p:nvSpPr>
        <p:spPr>
          <a:xfrm>
            <a:off x="9866320" y="7834920"/>
            <a:ext cx="91122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500">
                <a:solidFill>
                  <a:srgbClr val="3E4157"/>
                </a:solidFill>
                <a:latin typeface="Avenir Next Medium"/>
                <a:ea typeface="Avenir Next Medium"/>
                <a:cs typeface="Avenir Next Medium"/>
                <a:sym typeface="Avenir Next Medium"/>
              </a:defRPr>
            </a:lvl1pPr>
          </a:lstStyle>
          <a:p>
            <a:pPr/>
            <a:r>
              <a:t>clang</a:t>
            </a:r>
          </a:p>
        </p:txBody>
      </p:sp>
      <p:sp>
        <p:nvSpPr>
          <p:cNvPr id="496" name="Saikyou.sh"/>
          <p:cNvSpPr txBox="1"/>
          <p:nvPr/>
        </p:nvSpPr>
        <p:spPr>
          <a:xfrm>
            <a:off x="10448283" y="8435752"/>
            <a:ext cx="135102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000">
                <a:solidFill>
                  <a:srgbClr val="3E4157"/>
                </a:solidFill>
                <a:latin typeface="Avenir Next Medium"/>
                <a:ea typeface="Avenir Next Medium"/>
                <a:cs typeface="Avenir Next Medium"/>
                <a:sym typeface="Avenir Next Medium"/>
              </a:defRPr>
            </a:lvl1pPr>
          </a:lstStyle>
          <a:p>
            <a:pPr/>
            <a:r>
              <a:t>Saikyou.sh</a:t>
            </a:r>
          </a:p>
        </p:txBody>
      </p:sp>
      <p:sp>
        <p:nvSpPr>
          <p:cNvPr id="497" name="Vim"/>
          <p:cNvSpPr txBox="1"/>
          <p:nvPr/>
        </p:nvSpPr>
        <p:spPr>
          <a:xfrm>
            <a:off x="722012" y="7434775"/>
            <a:ext cx="5638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000">
                <a:solidFill>
                  <a:srgbClr val="3E4157"/>
                </a:solidFill>
                <a:latin typeface="Avenir Next Medium"/>
                <a:ea typeface="Avenir Next Medium"/>
                <a:cs typeface="Avenir Next Medium"/>
                <a:sym typeface="Avenir Next Medium"/>
              </a:defRPr>
            </a:lvl1pPr>
          </a:lstStyle>
          <a:p>
            <a:pPr/>
            <a:r>
              <a:t>Vim</a:t>
            </a:r>
          </a:p>
        </p:txBody>
      </p:sp>
      <p:sp>
        <p:nvSpPr>
          <p:cNvPr id="498" name="Emacs"/>
          <p:cNvSpPr txBox="1"/>
          <p:nvPr/>
        </p:nvSpPr>
        <p:spPr>
          <a:xfrm>
            <a:off x="8934394" y="8108722"/>
            <a:ext cx="116972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800">
                <a:solidFill>
                  <a:srgbClr val="3E4157"/>
                </a:solidFill>
                <a:latin typeface="Avenir Next Medium"/>
                <a:ea typeface="Avenir Next Medium"/>
                <a:cs typeface="Avenir Next Medium"/>
                <a:sym typeface="Avenir Next Medium"/>
              </a:defRPr>
            </a:lvl1pPr>
          </a:lstStyle>
          <a:p>
            <a:pPr/>
            <a:r>
              <a:t>Emacs</a:t>
            </a:r>
          </a:p>
        </p:txBody>
      </p:sp>
      <p:sp>
        <p:nvSpPr>
          <p:cNvPr id="499" name="gcc ver4.4"/>
          <p:cNvSpPr txBox="1"/>
          <p:nvPr/>
        </p:nvSpPr>
        <p:spPr>
          <a:xfrm>
            <a:off x="444492" y="7886048"/>
            <a:ext cx="14439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200">
                <a:solidFill>
                  <a:srgbClr val="3E4157"/>
                </a:solidFill>
                <a:latin typeface="Avenir Next Medium"/>
                <a:ea typeface="Avenir Next Medium"/>
                <a:cs typeface="Avenir Next Medium"/>
                <a:sym typeface="Avenir Next Medium"/>
              </a:defRPr>
            </a:lvl1pPr>
          </a:lstStyle>
          <a:p>
            <a:pPr/>
            <a:r>
              <a:t>gcc ver4.4</a:t>
            </a:r>
          </a:p>
        </p:txBody>
      </p:sp>
      <p:sp>
        <p:nvSpPr>
          <p:cNvPr id="500" name="xammp"/>
          <p:cNvSpPr txBox="1"/>
          <p:nvPr/>
        </p:nvSpPr>
        <p:spPr>
          <a:xfrm>
            <a:off x="6534122" y="8037679"/>
            <a:ext cx="125712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600">
                <a:solidFill>
                  <a:srgbClr val="3E4157"/>
                </a:solidFill>
                <a:latin typeface="Avenir Next Medium"/>
                <a:ea typeface="Avenir Next Medium"/>
                <a:cs typeface="Avenir Next Medium"/>
                <a:sym typeface="Avenir Next Medium"/>
              </a:defRPr>
            </a:lvl1pPr>
          </a:lstStyle>
          <a:p>
            <a:pPr/>
            <a:r>
              <a:t>xammp</a:t>
            </a:r>
          </a:p>
        </p:txBody>
      </p:sp>
      <p:sp>
        <p:nvSpPr>
          <p:cNvPr id="501" name="Mysql5.6"/>
          <p:cNvSpPr txBox="1"/>
          <p:nvPr/>
        </p:nvSpPr>
        <p:spPr>
          <a:xfrm>
            <a:off x="4950688" y="7871118"/>
            <a:ext cx="149916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600">
                <a:solidFill>
                  <a:srgbClr val="3E4157"/>
                </a:solidFill>
                <a:latin typeface="Avenir Next Medium"/>
                <a:ea typeface="Avenir Next Medium"/>
                <a:cs typeface="Avenir Next Medium"/>
                <a:sym typeface="Avenir Next Medium"/>
              </a:defRPr>
            </a:lvl1pPr>
          </a:lstStyle>
          <a:p>
            <a:pPr/>
            <a:r>
              <a:t>Mysql5.6</a:t>
            </a:r>
          </a:p>
        </p:txBody>
      </p:sp>
      <p:sp>
        <p:nvSpPr>
          <p:cNvPr id="502" name="Postgresql8.4"/>
          <p:cNvSpPr txBox="1"/>
          <p:nvPr/>
        </p:nvSpPr>
        <p:spPr>
          <a:xfrm>
            <a:off x="1806039" y="7873348"/>
            <a:ext cx="193963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300">
                <a:solidFill>
                  <a:srgbClr val="3E4157"/>
                </a:solidFill>
                <a:latin typeface="Avenir Next Medium"/>
                <a:ea typeface="Avenir Next Medium"/>
                <a:cs typeface="Avenir Next Medium"/>
                <a:sym typeface="Avenir Next Medium"/>
              </a:defRPr>
            </a:lvl1pPr>
          </a:lstStyle>
          <a:p>
            <a:pPr/>
            <a:r>
              <a:t>Postgresql8.4</a:t>
            </a:r>
          </a:p>
        </p:txBody>
      </p:sp>
      <p:sp>
        <p:nvSpPr>
          <p:cNvPr id="503" name="libstdc++-6.dll"/>
          <p:cNvSpPr txBox="1"/>
          <p:nvPr/>
        </p:nvSpPr>
        <p:spPr>
          <a:xfrm>
            <a:off x="5293690" y="8484399"/>
            <a:ext cx="19915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200">
                <a:solidFill>
                  <a:srgbClr val="3E4157"/>
                </a:solidFill>
                <a:latin typeface="Avenir Next Medium"/>
                <a:ea typeface="Avenir Next Medium"/>
                <a:cs typeface="Avenir Next Medium"/>
                <a:sym typeface="Avenir Next Medium"/>
              </a:defRPr>
            </a:lvl1pPr>
          </a:lstStyle>
          <a:p>
            <a:pPr/>
            <a:r>
              <a:t>libstdc++-6.dll</a:t>
            </a:r>
          </a:p>
        </p:txBody>
      </p:sp>
      <p:sp>
        <p:nvSpPr>
          <p:cNvPr id="504" name="角丸四角形"/>
          <p:cNvSpPr/>
          <p:nvPr/>
        </p:nvSpPr>
        <p:spPr>
          <a:xfrm>
            <a:off x="8733263" y="3790214"/>
            <a:ext cx="3767585" cy="2034531"/>
          </a:xfrm>
          <a:prstGeom prst="roundRect">
            <a:avLst>
              <a:gd name="adj" fmla="val 17277"/>
            </a:avLst>
          </a:prstGeom>
          <a:ln w="25400">
            <a:solidFill>
              <a:srgbClr val="000000"/>
            </a:solidFill>
            <a:miter lim="400000"/>
          </a:ln>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
        <p:nvSpPr>
          <p:cNvPr id="505" name="SourceCode"/>
          <p:cNvSpPr/>
          <p:nvPr/>
        </p:nvSpPr>
        <p:spPr>
          <a:xfrm>
            <a:off x="1668502" y="7291160"/>
            <a:ext cx="2214708" cy="581026"/>
          </a:xfrm>
          <a:prstGeom prst="roundRect">
            <a:avLst>
              <a:gd name="adj" fmla="val 26561"/>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SourceCode</a:t>
            </a:r>
          </a:p>
        </p:txBody>
      </p:sp>
      <p:sp>
        <p:nvSpPr>
          <p:cNvPr id="506" name="SourceCode"/>
          <p:cNvSpPr/>
          <p:nvPr/>
        </p:nvSpPr>
        <p:spPr>
          <a:xfrm>
            <a:off x="5941146" y="7299748"/>
            <a:ext cx="2214708" cy="581026"/>
          </a:xfrm>
          <a:prstGeom prst="roundRect">
            <a:avLst>
              <a:gd name="adj" fmla="val 26561"/>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SourceCode</a:t>
            </a:r>
          </a:p>
        </p:txBody>
      </p:sp>
      <p:sp>
        <p:nvSpPr>
          <p:cNvPr id="507" name="SourceCode"/>
          <p:cNvSpPr/>
          <p:nvPr/>
        </p:nvSpPr>
        <p:spPr>
          <a:xfrm>
            <a:off x="10118043" y="7290360"/>
            <a:ext cx="2214708" cy="581026"/>
          </a:xfrm>
          <a:prstGeom prst="roundRect">
            <a:avLst>
              <a:gd name="adj" fmla="val 26561"/>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SourceCode</a:t>
            </a:r>
          </a:p>
        </p:txBody>
      </p:sp>
      <p:sp>
        <p:nvSpPr>
          <p:cNvPr id="508" name="SourceCode"/>
          <p:cNvSpPr/>
          <p:nvPr/>
        </p:nvSpPr>
        <p:spPr>
          <a:xfrm>
            <a:off x="10116959" y="5090032"/>
            <a:ext cx="2214708" cy="581026"/>
          </a:xfrm>
          <a:prstGeom prst="roundRect">
            <a:avLst>
              <a:gd name="adj" fmla="val 26561"/>
            </a:avLst>
          </a:prstGeom>
          <a:blipFill>
            <a:blip r:embed="rId6">
              <a:alphaModFix amt="54463"/>
            </a:blip>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SourceCode</a:t>
            </a:r>
          </a:p>
        </p:txBody>
      </p:sp>
      <p:sp>
        <p:nvSpPr>
          <p:cNvPr id="509" name="線"/>
          <p:cNvSpPr/>
          <p:nvPr/>
        </p:nvSpPr>
        <p:spPr>
          <a:xfrm flipV="1">
            <a:off x="2239265" y="4885982"/>
            <a:ext cx="6171943" cy="2197619"/>
          </a:xfrm>
          <a:prstGeom prst="line">
            <a:avLst/>
          </a:prstGeom>
          <a:ln w="25400">
            <a:solidFill>
              <a:srgbClr val="000000"/>
            </a:solidFill>
            <a:miter lim="400000"/>
            <a:tailEnd type="triangle"/>
          </a:ln>
        </p:spPr>
        <p:txBody>
          <a:bodyPr lIns="50800" tIns="50800" rIns="50800" bIns="50800" anchor="ctr"/>
          <a:lstStyle/>
          <a:p>
            <a:pPr algn="ctr">
              <a:defRPr b="0" sz="2400">
                <a:solidFill>
                  <a:srgbClr val="000000"/>
                </a:solidFill>
                <a:latin typeface="ヒラギノ角ゴ ProN W3"/>
                <a:ea typeface="ヒラギノ角ゴ ProN W3"/>
                <a:cs typeface="ヒラギノ角ゴ ProN W3"/>
                <a:sym typeface="ヒラギノ角ゴ ProN W3"/>
              </a:defRPr>
            </a:pPr>
          </a:p>
        </p:txBody>
      </p:sp>
      <p:sp>
        <p:nvSpPr>
          <p:cNvPr id="510" name="線"/>
          <p:cNvSpPr/>
          <p:nvPr/>
        </p:nvSpPr>
        <p:spPr>
          <a:xfrm flipV="1">
            <a:off x="6368412" y="5832751"/>
            <a:ext cx="2208368" cy="1258043"/>
          </a:xfrm>
          <a:prstGeom prst="line">
            <a:avLst/>
          </a:prstGeom>
          <a:ln w="25400">
            <a:solidFill>
              <a:srgbClr val="000000"/>
            </a:solidFill>
            <a:miter lim="400000"/>
            <a:tailEnd type="triangle"/>
          </a:ln>
        </p:spPr>
        <p:txBody>
          <a:bodyPr lIns="50800" tIns="50800" rIns="50800" bIns="50800" anchor="ctr"/>
          <a:lstStyle/>
          <a:p>
            <a:pPr algn="ctr">
              <a:defRPr b="0" sz="2400">
                <a:solidFill>
                  <a:srgbClr val="000000"/>
                </a:solidFill>
                <a:latin typeface="ヒラギノ角ゴ ProN W3"/>
                <a:ea typeface="ヒラギノ角ゴ ProN W3"/>
                <a:cs typeface="ヒラギノ角ゴ ProN W3"/>
                <a:sym typeface="ヒラギノ角ゴ ProN W3"/>
              </a:defRPr>
            </a:pPr>
          </a:p>
        </p:txBody>
      </p:sp>
      <p:sp>
        <p:nvSpPr>
          <p:cNvPr id="511" name="線"/>
          <p:cNvSpPr/>
          <p:nvPr/>
        </p:nvSpPr>
        <p:spPr>
          <a:xfrm flipV="1">
            <a:off x="10751539" y="6068434"/>
            <a:ext cx="1" cy="990937"/>
          </a:xfrm>
          <a:prstGeom prst="line">
            <a:avLst/>
          </a:prstGeom>
          <a:ln w="25400">
            <a:solidFill>
              <a:srgbClr val="000000"/>
            </a:solidFill>
            <a:miter lim="400000"/>
            <a:tailEnd type="triangle"/>
          </a:ln>
        </p:spPr>
        <p:txBody>
          <a:bodyPr lIns="50800" tIns="50800" rIns="50800" bIns="50800" anchor="ctr"/>
          <a:lstStyle/>
          <a:p>
            <a:pPr algn="ctr">
              <a:defRPr b="0" sz="2400">
                <a:solidFill>
                  <a:srgbClr val="000000"/>
                </a:solidFill>
                <a:latin typeface="ヒラギノ角ゴ ProN W3"/>
                <a:ea typeface="ヒラギノ角ゴ ProN W3"/>
                <a:cs typeface="ヒラギノ角ゴ ProN W3"/>
                <a:sym typeface="ヒラギノ角ゴ ProN W3"/>
              </a:defRPr>
            </a:pPr>
          </a:p>
        </p:txBody>
      </p:sp>
      <p:sp>
        <p:nvSpPr>
          <p:cNvPr id="512" name="コンテナ"/>
          <p:cNvSpPr/>
          <p:nvPr/>
        </p:nvSpPr>
        <p:spPr>
          <a:xfrm>
            <a:off x="9800032" y="3547826"/>
            <a:ext cx="1634046" cy="49530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3000">
                <a:solidFill>
                  <a:srgbClr val="3E4157"/>
                </a:solidFill>
              </a:defRPr>
            </a:lvl1pPr>
          </a:lstStyle>
          <a:p>
            <a:pPr/>
            <a:r>
              <a:t>コンテナ</a:t>
            </a:r>
          </a:p>
        </p:txBody>
      </p:sp>
      <p:sp>
        <p:nvSpPr>
          <p:cNvPr id="513" name="MySql5.6"/>
          <p:cNvSpPr txBox="1"/>
          <p:nvPr/>
        </p:nvSpPr>
        <p:spPr>
          <a:xfrm>
            <a:off x="8958230" y="4169278"/>
            <a:ext cx="1375881"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300">
                <a:solidFill>
                  <a:srgbClr val="3E4157"/>
                </a:solidFill>
                <a:latin typeface="Avenir Next Medium"/>
                <a:ea typeface="Avenir Next Medium"/>
                <a:cs typeface="Avenir Next Medium"/>
                <a:sym typeface="Avenir Next Medium"/>
              </a:defRPr>
            </a:lvl1pPr>
          </a:lstStyle>
          <a:p>
            <a:pPr/>
            <a:r>
              <a:t>MySql5.6</a:t>
            </a:r>
          </a:p>
        </p:txBody>
      </p:sp>
      <p:sp>
        <p:nvSpPr>
          <p:cNvPr id="514" name="Ruby2.5.0"/>
          <p:cNvSpPr txBox="1"/>
          <p:nvPr/>
        </p:nvSpPr>
        <p:spPr>
          <a:xfrm>
            <a:off x="10471553" y="4404604"/>
            <a:ext cx="1701585"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700">
                <a:solidFill>
                  <a:srgbClr val="3E4157"/>
                </a:solidFill>
                <a:latin typeface="Avenir Next Medium"/>
                <a:ea typeface="Avenir Next Medium"/>
                <a:cs typeface="Avenir Next Medium"/>
                <a:sym typeface="Avenir Next Medium"/>
              </a:defRPr>
            </a:lvl1pPr>
          </a:lstStyle>
          <a:p>
            <a:pPr/>
            <a:r>
              <a:t>Ruby2.5.0</a:t>
            </a:r>
          </a:p>
        </p:txBody>
      </p:sp>
      <p:sp>
        <p:nvSpPr>
          <p:cNvPr id="515" name="開発基盤としてのDocker"/>
          <p:cNvSpPr txBox="1"/>
          <p:nvPr>
            <p:ph type="title"/>
          </p:nvPr>
        </p:nvSpPr>
        <p:spPr>
          <a:prstGeom prst="rect">
            <a:avLst/>
          </a:prstGeom>
        </p:spPr>
        <p:txBody>
          <a:bodyPr/>
          <a:lstStyle/>
          <a:p>
            <a:pPr/>
            <a:r>
              <a:t>開発基盤としてのDocker</a:t>
            </a:r>
          </a:p>
        </p:txBody>
      </p:sp>
      <p:sp>
        <p:nvSpPr>
          <p:cNvPr id="516" name="開発者の環境に依存しない…"/>
          <p:cNvSpPr txBox="1"/>
          <p:nvPr>
            <p:ph type="body" idx="1"/>
          </p:nvPr>
        </p:nvSpPr>
        <p:spPr>
          <a:prstGeom prst="rect">
            <a:avLst/>
          </a:prstGeom>
        </p:spPr>
        <p:txBody>
          <a:bodyPr/>
          <a:lstStyle/>
          <a:p>
            <a:pPr/>
            <a:r>
              <a:t>開発者の環境に依存しない</a:t>
            </a:r>
          </a:p>
          <a:p>
            <a:pPr/>
            <a:r>
              <a:t>構築の自動化</a:t>
            </a:r>
          </a:p>
        </p:txBody>
      </p:sp>
      <p:sp>
        <p:nvSpPr>
          <p:cNvPr id="517" name="四角形"/>
          <p:cNvSpPr/>
          <p:nvPr/>
        </p:nvSpPr>
        <p:spPr>
          <a:xfrm>
            <a:off x="170160" y="6799173"/>
            <a:ext cx="12578011" cy="2750533"/>
          </a:xfrm>
          <a:prstGeom prst="rect">
            <a:avLst/>
          </a:prstGeom>
          <a:ln w="50800">
            <a:solidFill>
              <a:schemeClr val="accent5">
                <a:hueOff val="-444211"/>
                <a:satOff val="-14915"/>
                <a:lumOff val="22857"/>
              </a:schemeClr>
            </a:solidFill>
            <a:miter lim="400000"/>
          </a:ln>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
        <p:nvSpPr>
          <p:cNvPr id="518" name="環境隔離層"/>
          <p:cNvSpPr txBox="1"/>
          <p:nvPr/>
        </p:nvSpPr>
        <p:spPr>
          <a:xfrm>
            <a:off x="161289" y="6162489"/>
            <a:ext cx="2654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a:solidFill>
                  <a:srgbClr val="DB665D"/>
                </a:solidFill>
                <a:latin typeface="Avenir Next Medium"/>
                <a:ea typeface="Avenir Next Medium"/>
                <a:cs typeface="Avenir Next Medium"/>
                <a:sym typeface="Avenir Next Medium"/>
              </a:defRPr>
            </a:lvl1pPr>
          </a:lstStyle>
          <a:p>
            <a:pPr/>
            <a:r>
              <a:t>環境隔離層</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使ってみましょう！"/>
          <p:cNvSpPr txBox="1"/>
          <p:nvPr>
            <p:ph type="title"/>
          </p:nvPr>
        </p:nvSpPr>
        <p:spPr>
          <a:prstGeom prst="rect">
            <a:avLst/>
          </a:prstGeom>
        </p:spPr>
        <p:txBody>
          <a:bodyPr/>
          <a:lstStyle/>
          <a:p>
            <a:pPr/>
            <a:r>
              <a:t>使ってみましょう！</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まずインストール"/>
          <p:cNvSpPr txBox="1"/>
          <p:nvPr>
            <p:ph type="title"/>
          </p:nvPr>
        </p:nvSpPr>
        <p:spPr>
          <a:prstGeom prst="rect">
            <a:avLst/>
          </a:prstGeom>
        </p:spPr>
        <p:txBody>
          <a:bodyPr/>
          <a:lstStyle>
            <a:lvl1pPr>
              <a:defRPr>
                <a:solidFill>
                  <a:srgbClr val="FDF5E4"/>
                </a:solidFill>
              </a:defRPr>
            </a:lvl1pPr>
          </a:lstStyle>
          <a:p>
            <a:pPr/>
            <a:r>
              <a:t>まずインストール</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インストール手順"/>
          <p:cNvSpPr txBox="1"/>
          <p:nvPr>
            <p:ph type="title"/>
          </p:nvPr>
        </p:nvSpPr>
        <p:spPr>
          <a:prstGeom prst="rect">
            <a:avLst/>
          </a:prstGeom>
        </p:spPr>
        <p:txBody>
          <a:bodyPr/>
          <a:lstStyle>
            <a:lvl1pPr>
              <a:defRPr>
                <a:solidFill>
                  <a:srgbClr val="5CB192"/>
                </a:solidFill>
              </a:defRPr>
            </a:lvl1pPr>
          </a:lstStyle>
          <a:p>
            <a:pPr/>
            <a:r>
              <a:t>インストール手順</a:t>
            </a:r>
          </a:p>
        </p:txBody>
      </p:sp>
      <p:sp>
        <p:nvSpPr>
          <p:cNvPr id="525" name="# 今回使用するものが入ったリポジトリ…"/>
          <p:cNvSpPr txBox="1"/>
          <p:nvPr>
            <p:ph type="body" idx="1"/>
          </p:nvPr>
        </p:nvSpPr>
        <p:spPr>
          <a:prstGeom prst="rect">
            <a:avLst/>
          </a:prstGeom>
        </p:spPr>
        <p:txBody>
          <a:bodyPr/>
          <a:lstStyle/>
          <a:p>
            <a:pPr defTabSz="519937">
              <a:defRPr sz="1779"/>
            </a:pPr>
            <a:r>
              <a:t># 今回使用するものが入ったリポジトリ</a:t>
            </a:r>
          </a:p>
          <a:p>
            <a:pPr defTabSz="519937">
              <a:defRPr sz="1779"/>
            </a:pPr>
            <a:r>
              <a:t>$ git clone </a:t>
            </a:r>
            <a:r>
              <a:rPr u="sng">
                <a:hlinkClick r:id="rId2" invalidUrl="" action="" tgtFrame="" tooltip="" history="1" highlightClick="0" endSnd="0"/>
              </a:rPr>
              <a:t>https://github.com/atomiyama/docker-iruby.git</a:t>
            </a:r>
          </a:p>
          <a:p>
            <a:pPr defTabSz="519937">
              <a:defRPr sz="1779"/>
            </a:pPr>
          </a:p>
          <a:p>
            <a:pPr defTabSz="519937">
              <a:defRPr sz="1779"/>
            </a:pPr>
            <a:r>
              <a:t>$ cd docker-iruby</a:t>
            </a:r>
          </a:p>
          <a:p>
            <a:pPr defTabSz="519937">
              <a:defRPr sz="1779"/>
            </a:pPr>
          </a:p>
          <a:p>
            <a:pPr defTabSz="519937">
              <a:defRPr sz="1779"/>
            </a:pPr>
            <a:r>
              <a:rPr>
                <a:solidFill>
                  <a:schemeClr val="accent5">
                    <a:hueOff val="-444211"/>
                    <a:satOff val="-14915"/>
                    <a:lumOff val="22857"/>
                  </a:schemeClr>
                </a:solidFill>
              </a:rPr>
              <a:t>&lt;&lt;</a:t>
            </a:r>
            <a:r>
              <a:rPr>
                <a:solidFill>
                  <a:schemeClr val="accent3">
                    <a:satOff val="18648"/>
                    <a:lumOff val="5971"/>
                  </a:schemeClr>
                </a:solidFill>
              </a:rPr>
              <a:t>comments</a:t>
            </a:r>
          </a:p>
          <a:p>
            <a:pPr lvl="1" indent="203454" defTabSz="519937">
              <a:defRPr sz="1779"/>
            </a:pPr>
            <a:r>
              <a:t>・Windows</a:t>
            </a:r>
          </a:p>
          <a:p>
            <a:pPr lvl="2" indent="406908" defTabSz="519937">
              <a:defRPr sz="1779"/>
            </a:pPr>
            <a:r>
              <a:t>→</a:t>
            </a:r>
            <a:r>
              <a:rPr>
                <a:solidFill>
                  <a:schemeClr val="accent5">
                    <a:hueOff val="-444211"/>
                    <a:satOff val="-14915"/>
                    <a:lumOff val="22857"/>
                  </a:schemeClr>
                </a:solidFill>
              </a:rPr>
              <a:t>”</a:t>
            </a:r>
            <a:r>
              <a:rPr>
                <a:solidFill>
                  <a:schemeClr val="accent3">
                    <a:satOff val="18648"/>
                    <a:lumOff val="5971"/>
                  </a:schemeClr>
                </a:solidFill>
              </a:rPr>
              <a:t>Docker Community Edition for Windows</a:t>
            </a:r>
            <a:r>
              <a:rPr>
                <a:solidFill>
                  <a:schemeClr val="accent5">
                    <a:hueOff val="-444211"/>
                    <a:satOff val="-14915"/>
                    <a:lumOff val="22857"/>
                  </a:schemeClr>
                </a:solidFill>
              </a:rPr>
              <a:t>”</a:t>
            </a:r>
            <a:r>
              <a:rPr>
                <a:solidFill>
                  <a:srgbClr val="FDF5E5"/>
                </a:solidFill>
              </a:rPr>
              <a:t>で</a:t>
            </a:r>
            <a:r>
              <a:rPr>
                <a:solidFill>
                  <a:srgbClr val="479CF0"/>
                </a:solidFill>
              </a:rPr>
              <a:t>検索</a:t>
            </a:r>
          </a:p>
          <a:p>
            <a:pPr defTabSz="519937">
              <a:defRPr sz="1779"/>
            </a:pPr>
          </a:p>
          <a:p>
            <a:pPr lvl="1" indent="203454" defTabSz="519937">
              <a:defRPr sz="1779"/>
            </a:pPr>
            <a:r>
              <a:t>・macOS</a:t>
            </a:r>
          </a:p>
          <a:p>
            <a:pPr lvl="2" indent="406908" defTabSz="519937">
              <a:defRPr sz="1779"/>
            </a:pPr>
            <a:r>
              <a:t>→</a:t>
            </a:r>
            <a:r>
              <a:rPr>
                <a:solidFill>
                  <a:schemeClr val="accent5">
                    <a:hueOff val="-444211"/>
                    <a:satOff val="-14915"/>
                    <a:lumOff val="22857"/>
                  </a:schemeClr>
                </a:solidFill>
              </a:rPr>
              <a:t>”</a:t>
            </a:r>
            <a:r>
              <a:rPr>
                <a:solidFill>
                  <a:schemeClr val="accent3">
                    <a:satOff val="18648"/>
                    <a:lumOff val="5971"/>
                  </a:schemeClr>
                </a:solidFill>
              </a:rPr>
              <a:t>Docker Community Edition for Mac</a:t>
            </a:r>
            <a:r>
              <a:rPr>
                <a:solidFill>
                  <a:schemeClr val="accent5">
                    <a:hueOff val="-444211"/>
                    <a:satOff val="-14915"/>
                    <a:lumOff val="22857"/>
                  </a:schemeClr>
                </a:solidFill>
              </a:rPr>
              <a:t>”</a:t>
            </a:r>
            <a:r>
              <a:rPr>
                <a:solidFill>
                  <a:srgbClr val="FDF5E5"/>
                </a:solidFill>
              </a:rPr>
              <a:t>で</a:t>
            </a:r>
            <a:r>
              <a:rPr>
                <a:solidFill>
                  <a:srgbClr val="479CF0"/>
                </a:solidFill>
              </a:rPr>
              <a:t>検索</a:t>
            </a:r>
          </a:p>
          <a:p>
            <a:pPr lvl="1" indent="203454" defTabSz="519937">
              <a:defRPr sz="1779"/>
            </a:pPr>
          </a:p>
          <a:p>
            <a:pPr lvl="1" indent="203454" defTabSz="519937">
              <a:defRPr sz="1779"/>
            </a:pPr>
            <a:r>
              <a:t>・Linux</a:t>
            </a:r>
          </a:p>
          <a:p>
            <a:pPr lvl="2" indent="406908" defTabSz="519937">
              <a:defRPr sz="1779"/>
            </a:pPr>
            <a:r>
              <a:t>→ </a:t>
            </a:r>
            <a:r>
              <a:rPr>
                <a:solidFill>
                  <a:schemeClr val="accent5">
                    <a:hueOff val="-444211"/>
                    <a:satOff val="-14915"/>
                    <a:lumOff val="22857"/>
                  </a:schemeClr>
                </a:solidFill>
              </a:rPr>
              <a:t>リポジトリ</a:t>
            </a:r>
            <a:r>
              <a:t>に</a:t>
            </a:r>
            <a:r>
              <a:rPr>
                <a:solidFill>
                  <a:schemeClr val="accent1">
                    <a:satOff val="-3355"/>
                    <a:lumOff val="26614"/>
                  </a:schemeClr>
                </a:solidFill>
              </a:rPr>
              <a:t>インストール手順</a:t>
            </a:r>
            <a:r>
              <a:t>を記載した</a:t>
            </a:r>
            <a:r>
              <a:rPr>
                <a:solidFill>
                  <a:srgbClr val="5CB192"/>
                </a:solidFill>
              </a:rPr>
              <a:t>md</a:t>
            </a:r>
            <a:r>
              <a:t>があります．</a:t>
            </a:r>
          </a:p>
          <a:p>
            <a:pPr defTabSz="519937">
              <a:defRPr sz="1779">
                <a:solidFill>
                  <a:schemeClr val="accent3">
                    <a:satOff val="18648"/>
                    <a:lumOff val="5971"/>
                  </a:schemeClr>
                </a:solidFill>
              </a:defRPr>
            </a:pPr>
            <a:r>
              <a:t>comments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udo docker run hello-world"/>
          <p:cNvSpPr txBox="1"/>
          <p:nvPr>
            <p:ph type="title"/>
          </p:nvPr>
        </p:nvSpPr>
        <p:spPr>
          <a:prstGeom prst="rect">
            <a:avLst/>
          </a:prstGeom>
        </p:spPr>
        <p:txBody>
          <a:bodyPr/>
          <a:lstStyle/>
          <a:p>
            <a:pPr>
              <a:lnSpc>
                <a:spcPct val="100000"/>
              </a:lnSpc>
              <a:defRPr sz="5000"/>
            </a:pPr>
            <a:r>
              <a:t>sudo </a:t>
            </a:r>
            <a:r>
              <a:rPr>
                <a:solidFill>
                  <a:schemeClr val="accent1">
                    <a:satOff val="-3355"/>
                    <a:lumOff val="26614"/>
                  </a:schemeClr>
                </a:solidFill>
              </a:rPr>
              <a:t>docker</a:t>
            </a:r>
            <a:r>
              <a:t> run </a:t>
            </a:r>
            <a:r>
              <a:rPr>
                <a:solidFill>
                  <a:schemeClr val="accent3">
                    <a:satOff val="18648"/>
                    <a:lumOff val="5971"/>
                  </a:schemeClr>
                </a:solidFill>
              </a:rPr>
              <a:t>hello-world</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Hello Docker!!"/>
          <p:cNvSpPr txBox="1"/>
          <p:nvPr>
            <p:ph type="title"/>
          </p:nvPr>
        </p:nvSpPr>
        <p:spPr>
          <a:prstGeom prst="rect">
            <a:avLst/>
          </a:prstGeom>
        </p:spPr>
        <p:txBody>
          <a:bodyPr/>
          <a:lstStyle>
            <a:lvl1pPr>
              <a:defRPr>
                <a:solidFill>
                  <a:srgbClr val="5CB192"/>
                </a:solidFill>
              </a:defRPr>
            </a:lvl1pPr>
          </a:lstStyle>
          <a:p>
            <a:pPr/>
            <a:r>
              <a:t>Hello Docker!!</a:t>
            </a:r>
          </a:p>
        </p:txBody>
      </p:sp>
      <p:sp>
        <p:nvSpPr>
          <p:cNvPr id="530" name="docker-iruby git:(master!?) 🐳 v18.03.0-ce…"/>
          <p:cNvSpPr txBox="1"/>
          <p:nvPr>
            <p:ph type="body" idx="1"/>
          </p:nvPr>
        </p:nvSpPr>
        <p:spPr>
          <a:prstGeom prst="rect">
            <a:avLst/>
          </a:prstGeom>
        </p:spPr>
        <p:txBody>
          <a:bodyPr/>
          <a:lstStyle/>
          <a:p>
            <a:pPr defTabSz="303783">
              <a:defRPr sz="1040"/>
            </a:pPr>
            <a:r>
              <a:t>docker-iruby git:(master!?) 🐳 v18.03.0-ce</a:t>
            </a:r>
          </a:p>
          <a:p>
            <a:pPr defTabSz="303783">
              <a:defRPr sz="1040"/>
            </a:pPr>
            <a:r>
              <a:t>➜ docker run --rm hello-world</a:t>
            </a:r>
          </a:p>
          <a:p>
            <a:pPr defTabSz="303783">
              <a:defRPr sz="1040"/>
            </a:pPr>
            <a:r>
              <a:t>Unable to find image 'hello-world:latest' locally</a:t>
            </a:r>
          </a:p>
          <a:p>
            <a:pPr defTabSz="303783">
              <a:defRPr sz="1040"/>
            </a:pPr>
            <a:r>
              <a:t>latest: Pulling from library/hello-world</a:t>
            </a:r>
          </a:p>
          <a:p>
            <a:pPr defTabSz="303783">
              <a:defRPr sz="1040"/>
            </a:pPr>
            <a:r>
              <a:t>9bb5a5d4561a: Pull complete</a:t>
            </a:r>
          </a:p>
          <a:p>
            <a:pPr defTabSz="303783">
              <a:defRPr sz="1040"/>
            </a:pPr>
            <a:r>
              <a:t>Digest: sha256:f5233545e43561214ca4891fd1157e1c3c563316ed8e237750d59bde73361e77</a:t>
            </a:r>
          </a:p>
          <a:p>
            <a:pPr defTabSz="303783">
              <a:defRPr sz="1040"/>
            </a:pPr>
            <a:r>
              <a:t>Status: Downloaded newer image for hello-world:latest</a:t>
            </a:r>
          </a:p>
          <a:p>
            <a:pPr defTabSz="303783">
              <a:defRPr sz="1040"/>
            </a:pPr>
          </a:p>
          <a:p>
            <a:pPr defTabSz="303783">
              <a:defRPr sz="1040"/>
            </a:pPr>
            <a:r>
              <a:t>Hello from Docker!</a:t>
            </a:r>
          </a:p>
          <a:p>
            <a:pPr defTabSz="303783">
              <a:defRPr sz="1040"/>
            </a:pPr>
            <a:r>
              <a:t>This message shows that your installation appears to be working correctly.</a:t>
            </a:r>
          </a:p>
          <a:p>
            <a:pPr defTabSz="303783">
              <a:defRPr sz="1040"/>
            </a:pPr>
          </a:p>
          <a:p>
            <a:pPr defTabSz="303783">
              <a:defRPr sz="1040"/>
            </a:pPr>
            <a:r>
              <a:t>To generate this message, Docker took the following steps:</a:t>
            </a:r>
          </a:p>
          <a:p>
            <a:pPr defTabSz="303783">
              <a:defRPr sz="1040"/>
            </a:pPr>
            <a:r>
              <a:t> 1. The Docker client contacted the Docker daemon.</a:t>
            </a:r>
          </a:p>
          <a:p>
            <a:pPr defTabSz="303783">
              <a:defRPr sz="1040"/>
            </a:pPr>
            <a:r>
              <a:t> 2. The Docker daemon pulled the "hello-world" image from the Docker Hub.</a:t>
            </a:r>
          </a:p>
          <a:p>
            <a:pPr defTabSz="303783">
              <a:defRPr sz="1040"/>
            </a:pPr>
            <a:r>
              <a:t>    (amd64)</a:t>
            </a:r>
          </a:p>
          <a:p>
            <a:pPr defTabSz="303783">
              <a:defRPr sz="1040"/>
            </a:pPr>
            <a:r>
              <a:t> 3. The Docker daemon created a new container from that image which runs the</a:t>
            </a:r>
          </a:p>
          <a:p>
            <a:pPr defTabSz="303783">
              <a:defRPr sz="1040"/>
            </a:pPr>
            <a:r>
              <a:t>    executable that produces the output you are currently reading.</a:t>
            </a:r>
          </a:p>
          <a:p>
            <a:pPr defTabSz="303783">
              <a:defRPr sz="1040"/>
            </a:pPr>
            <a:r>
              <a:t> 4. The Docker daemon streamed that output to the Docker client, which sent it</a:t>
            </a:r>
          </a:p>
          <a:p>
            <a:pPr defTabSz="303783">
              <a:defRPr sz="1040"/>
            </a:pPr>
            <a:r>
              <a:t>    to your terminal.</a:t>
            </a:r>
          </a:p>
          <a:p>
            <a:pPr defTabSz="303783">
              <a:defRPr sz="1040"/>
            </a:pPr>
          </a:p>
          <a:p>
            <a:pPr defTabSz="303783">
              <a:defRPr sz="1040"/>
            </a:pPr>
            <a:r>
              <a:t>To try something more ambitious, you can run an Ubuntu container with:</a:t>
            </a:r>
          </a:p>
          <a:p>
            <a:pPr defTabSz="303783">
              <a:defRPr sz="1040"/>
            </a:pPr>
            <a:r>
              <a:t> $ docker run -it ubuntu bash</a:t>
            </a:r>
          </a:p>
          <a:p>
            <a:pPr defTabSz="303783">
              <a:defRPr sz="1040"/>
            </a:pPr>
          </a:p>
          <a:p>
            <a:pPr defTabSz="303783">
              <a:defRPr sz="1040"/>
            </a:pPr>
            <a:r>
              <a:t>Share images, automate workflows, and more with a free Docker ID:</a:t>
            </a:r>
          </a:p>
          <a:p>
            <a:pPr defTabSz="303783">
              <a:defRPr sz="1040"/>
            </a:pPr>
            <a:r>
              <a:t> https://hub.docker.com/</a:t>
            </a:r>
          </a:p>
          <a:p>
            <a:pPr defTabSz="303783">
              <a:defRPr sz="1040"/>
            </a:pPr>
          </a:p>
          <a:p>
            <a:pPr defTabSz="303783">
              <a:defRPr sz="1040"/>
            </a:pPr>
            <a:r>
              <a:t>For more examples and ideas, visit:</a:t>
            </a:r>
          </a:p>
          <a:p>
            <a:pPr defTabSz="303783">
              <a:defRPr sz="1040"/>
            </a:pPr>
            <a:r>
              <a:t> https://docs.docker.com/engine/userguide/</a:t>
            </a:r>
          </a:p>
        </p:txBody>
      </p:sp>
      <p:pic>
        <p:nvPicPr>
          <p:cNvPr id="531" name="20140616144336.png" descr="20140616144336.png"/>
          <p:cNvPicPr>
            <a:picLocks noChangeAspect="1"/>
          </p:cNvPicPr>
          <p:nvPr/>
        </p:nvPicPr>
        <p:blipFill>
          <a:blip r:embed="rId2">
            <a:extLst/>
          </a:blip>
          <a:stretch>
            <a:fillRect/>
          </a:stretch>
        </p:blipFill>
        <p:spPr>
          <a:xfrm rot="18536499">
            <a:off x="11755090" y="873596"/>
            <a:ext cx="1938710" cy="193871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iRubyの環境を作る"/>
          <p:cNvSpPr txBox="1"/>
          <p:nvPr>
            <p:ph type="title"/>
          </p:nvPr>
        </p:nvSpPr>
        <p:spPr>
          <a:prstGeom prst="rect">
            <a:avLst/>
          </a:prstGeom>
        </p:spPr>
        <p:txBody>
          <a:bodyPr/>
          <a:lstStyle/>
          <a:p>
            <a:pPr/>
            <a:r>
              <a:rPr>
                <a:solidFill>
                  <a:schemeClr val="accent3">
                    <a:satOff val="18648"/>
                    <a:lumOff val="5971"/>
                  </a:schemeClr>
                </a:solidFill>
              </a:rPr>
              <a:t>iRuby</a:t>
            </a:r>
            <a:r>
              <a:rPr>
                <a:solidFill>
                  <a:srgbClr val="FDF5E4"/>
                </a:solidFill>
              </a:rPr>
              <a:t>の環境を作る</a:t>
            </a:r>
          </a:p>
        </p:txBody>
      </p:sp>
      <p:sp>
        <p:nvSpPr>
          <p:cNvPr id="534" name="コンテナ上でiRubyを使えるようにする"/>
          <p:cNvSpPr txBox="1"/>
          <p:nvPr>
            <p:ph type="body" idx="1"/>
          </p:nvPr>
        </p:nvSpPr>
        <p:spPr>
          <a:xfrm>
            <a:off x="952500" y="2990353"/>
            <a:ext cx="11099800" cy="5911256"/>
          </a:xfrm>
          <a:prstGeom prst="rect">
            <a:avLst/>
          </a:prstGeom>
        </p:spPr>
        <p:txBody>
          <a:bodyPr/>
          <a:lstStyle/>
          <a:p>
            <a:pPr marL="0" indent="0">
              <a:buSzTx/>
              <a:buNone/>
            </a:pPr>
            <a:r>
              <a:t>コンテナ上で</a:t>
            </a:r>
            <a:r>
              <a:rPr>
                <a:solidFill>
                  <a:schemeClr val="accent3">
                    <a:satOff val="18648"/>
                    <a:lumOff val="5971"/>
                  </a:schemeClr>
                </a:solidFill>
              </a:rPr>
              <a:t>iRuby</a:t>
            </a:r>
            <a:r>
              <a:t>を使えるようにする</a:t>
            </a:r>
          </a:p>
        </p:txBody>
      </p:sp>
      <p:pic>
        <p:nvPicPr>
          <p:cNvPr id="535" name="スクリーンショット 2018-04-20 17.15.32.png" descr="スクリーンショット 2018-04-20 17.15.32.png"/>
          <p:cNvPicPr>
            <a:picLocks noChangeAspect="1"/>
          </p:cNvPicPr>
          <p:nvPr/>
        </p:nvPicPr>
        <p:blipFill>
          <a:blip r:embed="rId2">
            <a:extLst/>
          </a:blip>
          <a:stretch>
            <a:fillRect/>
          </a:stretch>
        </p:blipFill>
        <p:spPr>
          <a:xfrm>
            <a:off x="3027995" y="4017155"/>
            <a:ext cx="9432381" cy="540507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TL;DR"/>
          <p:cNvSpPr txBox="1"/>
          <p:nvPr>
            <p:ph type="title"/>
          </p:nvPr>
        </p:nvSpPr>
        <p:spPr>
          <a:prstGeom prst="rect">
            <a:avLst/>
          </a:prstGeom>
        </p:spPr>
        <p:txBody>
          <a:bodyPr/>
          <a:lstStyle/>
          <a:p>
            <a:pPr/>
            <a:r>
              <a:t>TL;DR</a:t>
            </a:r>
          </a:p>
        </p:txBody>
      </p:sp>
      <p:sp>
        <p:nvSpPr>
          <p:cNvPr id="380" name="Docker is なに？…"/>
          <p:cNvSpPr txBox="1"/>
          <p:nvPr>
            <p:ph type="body" idx="1"/>
          </p:nvPr>
        </p:nvSpPr>
        <p:spPr>
          <a:prstGeom prst="rect">
            <a:avLst/>
          </a:prstGeom>
        </p:spPr>
        <p:txBody>
          <a:bodyPr/>
          <a:lstStyle/>
          <a:p>
            <a:pPr/>
            <a:r>
              <a:t>Docker is なに？</a:t>
            </a:r>
          </a:p>
          <a:p>
            <a:pPr/>
            <a:r>
              <a:t>インストール</a:t>
            </a:r>
          </a:p>
          <a:p>
            <a:pPr/>
            <a:r>
              <a:t>デモ: iRubyの環境作ってみる</a:t>
            </a:r>
          </a:p>
          <a:p>
            <a:pPr/>
            <a:r>
              <a:t>所感</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docker ps, rm…"/>
          <p:cNvSpPr txBox="1"/>
          <p:nvPr>
            <p:ph type="title"/>
          </p:nvPr>
        </p:nvSpPr>
        <p:spPr>
          <a:prstGeom prst="rect">
            <a:avLst/>
          </a:prstGeom>
        </p:spPr>
        <p:txBody>
          <a:bodyPr/>
          <a:lstStyle/>
          <a:p>
            <a:pPr>
              <a:defRPr>
                <a:solidFill>
                  <a:srgbClr val="5CB192"/>
                </a:solidFill>
              </a:defRPr>
            </a:pPr>
            <a:r>
              <a:t>docker ps, rm</a:t>
            </a:r>
          </a:p>
          <a:p>
            <a:pPr>
              <a:lnSpc>
                <a:spcPct val="100000"/>
              </a:lnSpc>
              <a:spcBef>
                <a:spcPts val="4200"/>
              </a:spcBef>
              <a:defRPr b="0" sz="3000">
                <a:solidFill>
                  <a:srgbClr val="5CB192"/>
                </a:solidFill>
                <a:latin typeface="Avenir Next Medium"/>
                <a:ea typeface="Avenir Next Medium"/>
                <a:cs typeface="Avenir Next Medium"/>
                <a:sym typeface="Avenir Next Medium"/>
              </a:defRPr>
            </a:pPr>
            <a:r>
              <a:t>コンテナ一覧, 削除</a:t>
            </a:r>
          </a:p>
        </p:txBody>
      </p:sp>
      <p:sp>
        <p:nvSpPr>
          <p:cNvPr id="538" name="# OPTIONS…"/>
          <p:cNvSpPr txBox="1"/>
          <p:nvPr>
            <p:ph type="body" idx="1"/>
          </p:nvPr>
        </p:nvSpPr>
        <p:spPr>
          <a:prstGeom prst="rect">
            <a:avLst/>
          </a:prstGeom>
        </p:spPr>
        <p:txBody>
          <a:bodyPr/>
          <a:lstStyle/>
          <a:p>
            <a:pPr defTabSz="420624">
              <a:defRPr sz="1440"/>
            </a:pPr>
            <a:r>
              <a:t># OPTIONS</a:t>
            </a:r>
          </a:p>
          <a:p>
            <a:pPr lvl="1" indent="164592" defTabSz="420624">
              <a:defRPr sz="1440"/>
            </a:pPr>
            <a:r>
              <a:t>-a [—all] 全てのコンテナを表示(デフォルトでは非稼働コンテナは非表示)</a:t>
            </a:r>
          </a:p>
          <a:p>
            <a:pPr lvl="1" indent="164592" defTabSz="420624">
              <a:defRPr sz="1440"/>
            </a:pPr>
            <a:r>
              <a:t>-q [—quiet] コンテナIDのみ表示</a:t>
            </a:r>
          </a:p>
          <a:p>
            <a:pPr lvl="1" indent="164592" defTabSz="420624">
              <a:defRPr sz="1440"/>
            </a:pPr>
          </a:p>
          <a:p>
            <a:pPr lvl="1" indent="164592" defTabSz="420624">
              <a:defRPr sz="1440"/>
            </a:pPr>
            <a:r>
              <a:t>docker-iruby git:(master?) 🐳 v18.03.0-ce</a:t>
            </a:r>
          </a:p>
          <a:p>
            <a:pPr lvl="1" indent="164592" defTabSz="420624">
              <a:defRPr sz="1440"/>
            </a:pPr>
            <a:r>
              <a:t>➜ docker ps -a </a:t>
            </a:r>
            <a:r>
              <a:rPr>
                <a:solidFill>
                  <a:schemeClr val="accent5">
                    <a:hueOff val="-444211"/>
                    <a:satOff val="-14915"/>
                    <a:lumOff val="22857"/>
                  </a:schemeClr>
                </a:solidFill>
              </a:rPr>
              <a:t>#</a:t>
            </a:r>
            <a:r>
              <a:rPr>
                <a:solidFill>
                  <a:schemeClr val="accent3">
                    <a:satOff val="18648"/>
                    <a:lumOff val="5971"/>
                  </a:schemeClr>
                </a:solidFill>
              </a:rPr>
              <a:t>全てのコンテナを表示</a:t>
            </a:r>
          </a:p>
          <a:p>
            <a:pPr lvl="1" indent="164592" defTabSz="420624">
              <a:defRPr sz="1440"/>
            </a:pPr>
            <a:r>
              <a:t>CONTAINER ID        IMAGE               COMMAND             CREATED             STATUS                      PORTS               NAMES</a:t>
            </a:r>
          </a:p>
          <a:p>
            <a:pPr lvl="1" indent="164592" defTabSz="420624">
              <a:defRPr sz="1440"/>
            </a:pPr>
            <a:r>
              <a:t>23902fd90107        hello-world         "/hello"            29 minutes ago      Exited (0) 29 minutes ago                       nervous_shockley</a:t>
            </a:r>
          </a:p>
          <a:p>
            <a:pPr lvl="1" indent="164592" defTabSz="420624">
              <a:defRPr sz="1440"/>
            </a:pPr>
          </a:p>
          <a:p>
            <a:pPr lvl="1" indent="164592" defTabSz="420624">
              <a:defRPr sz="1440"/>
            </a:pPr>
            <a:r>
              <a:t>docker-iruby git:(master?) 🐳 v18.03.0-ce</a:t>
            </a:r>
          </a:p>
          <a:p>
            <a:pPr lvl="1" indent="164592" defTabSz="420624">
              <a:defRPr sz="1440"/>
            </a:pPr>
            <a:r>
              <a:t>➜ docker rm nervous_shockley </a:t>
            </a:r>
            <a:r>
              <a:rPr>
                <a:solidFill>
                  <a:schemeClr val="accent5">
                    <a:hueOff val="-444211"/>
                    <a:satOff val="-14915"/>
                    <a:lumOff val="22857"/>
                  </a:schemeClr>
                </a:solidFill>
              </a:rPr>
              <a:t>#</a:t>
            </a:r>
            <a:r>
              <a:rPr>
                <a:solidFill>
                  <a:schemeClr val="accent3">
                    <a:satOff val="18648"/>
                    <a:lumOff val="5971"/>
                  </a:schemeClr>
                </a:solidFill>
              </a:rPr>
              <a:t>コンテナの削除</a:t>
            </a:r>
          </a:p>
          <a:p>
            <a:pPr lvl="1" indent="164592" defTabSz="420624">
              <a:defRPr sz="1440"/>
            </a:pPr>
            <a:r>
              <a:t>nervous_shockley</a:t>
            </a:r>
          </a:p>
          <a:p>
            <a:pPr lvl="1" indent="164592" defTabSz="420624">
              <a:defRPr sz="1440"/>
            </a:pPr>
          </a:p>
          <a:p>
            <a:pPr lvl="1" indent="164592" defTabSz="420624">
              <a:defRPr sz="1440"/>
            </a:pPr>
            <a:r>
              <a:t>docker-iruby git:(master?) 🐳 v18.03.0-ce</a:t>
            </a:r>
          </a:p>
          <a:p>
            <a:pPr lvl="1" indent="164592" defTabSz="420624">
              <a:defRPr sz="1440"/>
            </a:pPr>
            <a:r>
              <a:t>➜ docker ps -a</a:t>
            </a:r>
          </a:p>
          <a:p>
            <a:pPr lvl="1" indent="164592" defTabSz="420624">
              <a:defRPr sz="1440"/>
            </a:pPr>
            <a:r>
              <a:t>CONTAINER ID        IMAGE               COMMAND             CREATED             STATUS              PORTS               NAMES</a:t>
            </a:r>
          </a:p>
        </p:txBody>
      </p:sp>
      <p:pic>
        <p:nvPicPr>
          <p:cNvPr id="539" name="20140616144336.png" descr="20140616144336.png"/>
          <p:cNvPicPr>
            <a:picLocks noChangeAspect="1"/>
          </p:cNvPicPr>
          <p:nvPr/>
        </p:nvPicPr>
        <p:blipFill>
          <a:blip r:embed="rId2">
            <a:extLst/>
          </a:blip>
          <a:stretch>
            <a:fillRect/>
          </a:stretch>
        </p:blipFill>
        <p:spPr>
          <a:xfrm flipH="1" rot="3363988">
            <a:off x="-1423578" y="7517306"/>
            <a:ext cx="2592993" cy="259299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docker images, rmi…"/>
          <p:cNvSpPr txBox="1"/>
          <p:nvPr>
            <p:ph type="title"/>
          </p:nvPr>
        </p:nvSpPr>
        <p:spPr>
          <a:prstGeom prst="rect">
            <a:avLst/>
          </a:prstGeom>
        </p:spPr>
        <p:txBody>
          <a:bodyPr/>
          <a:lstStyle/>
          <a:p>
            <a:pPr>
              <a:defRPr>
                <a:solidFill>
                  <a:srgbClr val="5CB192"/>
                </a:solidFill>
              </a:defRPr>
            </a:pPr>
            <a:r>
              <a:t>docker images, rmi</a:t>
            </a:r>
          </a:p>
          <a:p>
            <a:pPr>
              <a:lnSpc>
                <a:spcPct val="100000"/>
              </a:lnSpc>
              <a:spcBef>
                <a:spcPts val="4200"/>
              </a:spcBef>
              <a:defRPr b="0" sz="3000">
                <a:solidFill>
                  <a:srgbClr val="5CB192"/>
                </a:solidFill>
                <a:latin typeface="Avenir Next Medium"/>
                <a:ea typeface="Avenir Next Medium"/>
                <a:cs typeface="Avenir Next Medium"/>
                <a:sym typeface="Avenir Next Medium"/>
              </a:defRPr>
            </a:pPr>
            <a:r>
              <a:t>イメージファイル一覧の出力, 削除</a:t>
            </a:r>
          </a:p>
        </p:txBody>
      </p:sp>
      <p:sp>
        <p:nvSpPr>
          <p:cNvPr id="542" name="# OPTIONS…"/>
          <p:cNvSpPr txBox="1"/>
          <p:nvPr>
            <p:ph type="body" idx="1"/>
          </p:nvPr>
        </p:nvSpPr>
        <p:spPr>
          <a:prstGeom prst="rect">
            <a:avLst/>
          </a:prstGeom>
        </p:spPr>
        <p:txBody>
          <a:bodyPr/>
          <a:lstStyle/>
          <a:p>
            <a:pPr defTabSz="537463">
              <a:defRPr sz="1472"/>
            </a:pPr>
            <a:r>
              <a:t># OPTIONS</a:t>
            </a:r>
          </a:p>
          <a:p>
            <a:pPr lvl="1" indent="210311" defTabSz="537463">
              <a:defRPr sz="1472"/>
            </a:pPr>
            <a:r>
              <a:t>-a [—all] 全てのイメージを出力</a:t>
            </a:r>
          </a:p>
          <a:p>
            <a:pPr lvl="1" indent="210311" defTabSz="537463">
              <a:defRPr sz="1472"/>
            </a:pPr>
            <a:r>
              <a:t>-q [—quiet] イメージIDのみ出力</a:t>
            </a:r>
          </a:p>
          <a:p>
            <a:pPr defTabSz="537463">
              <a:defRPr sz="1472"/>
            </a:pPr>
            <a:r>
              <a:t>docker-iruby git:(master!?) 🐳 v18.03.0-ce</a:t>
            </a:r>
          </a:p>
          <a:p>
            <a:pPr defTabSz="537463">
              <a:defRPr sz="1472"/>
            </a:pPr>
            <a:r>
              <a:t>➜ docker images </a:t>
            </a:r>
            <a:r>
              <a:rPr>
                <a:solidFill>
                  <a:schemeClr val="accent5">
                    <a:hueOff val="-444211"/>
                    <a:satOff val="-14915"/>
                    <a:lumOff val="22857"/>
                  </a:schemeClr>
                </a:solidFill>
              </a:rPr>
              <a:t>#</a:t>
            </a:r>
            <a:r>
              <a:rPr>
                <a:solidFill>
                  <a:schemeClr val="accent3">
                    <a:satOff val="18648"/>
                    <a:lumOff val="5971"/>
                  </a:schemeClr>
                </a:solidFill>
              </a:rPr>
              <a:t>イメージ一覧</a:t>
            </a:r>
          </a:p>
          <a:p>
            <a:pPr defTabSz="537463">
              <a:defRPr sz="1472"/>
            </a:pPr>
            <a:r>
              <a:t>REPOSITORY          TAG                 IMAGE ID            CREATED             SIZE</a:t>
            </a:r>
          </a:p>
          <a:p>
            <a:pPr defTabSz="537463">
              <a:defRPr sz="1472"/>
            </a:pPr>
            <a:r>
              <a:t>hello-world         latest              e38bc07ac18e        7 days ago          1.85kB</a:t>
            </a:r>
          </a:p>
          <a:p>
            <a:pPr defTabSz="537463">
              <a:defRPr sz="1472"/>
            </a:pPr>
          </a:p>
          <a:p>
            <a:pPr defTabSz="537463">
              <a:defRPr sz="1472"/>
            </a:pPr>
            <a:r>
              <a:t>docker-iruby git:(master!?) 🐳 v18.03.0-ce</a:t>
            </a:r>
          </a:p>
          <a:p>
            <a:pPr defTabSz="537463">
              <a:defRPr sz="1472"/>
            </a:pPr>
            <a:r>
              <a:t>➜ </a:t>
            </a:r>
            <a:r>
              <a:rPr>
                <a:solidFill>
                  <a:srgbClr val="FDF5E4"/>
                </a:solidFill>
              </a:rPr>
              <a:t>docker rmi hello-world</a:t>
            </a:r>
            <a:r>
              <a:t> </a:t>
            </a:r>
            <a:r>
              <a:rPr>
                <a:solidFill>
                  <a:schemeClr val="accent5">
                    <a:hueOff val="-444211"/>
                    <a:satOff val="-14915"/>
                    <a:lumOff val="22857"/>
                  </a:schemeClr>
                </a:solidFill>
              </a:rPr>
              <a:t>#</a:t>
            </a:r>
            <a:r>
              <a:rPr>
                <a:solidFill>
                  <a:schemeClr val="accent3">
                    <a:satOff val="18648"/>
                    <a:lumOff val="5971"/>
                  </a:schemeClr>
                </a:solidFill>
              </a:rPr>
              <a:t>イメージの削除</a:t>
            </a:r>
          </a:p>
          <a:p>
            <a:pPr defTabSz="537463">
              <a:defRPr sz="1472"/>
            </a:pPr>
            <a:r>
              <a:t>Untagged: hello-world:latest</a:t>
            </a:r>
          </a:p>
          <a:p>
            <a:pPr defTabSz="537463">
              <a:defRPr sz="1472"/>
            </a:pPr>
            <a:r>
              <a:t>Untagged: hello-world@sha256:f5233545e43561214ca4891fd1157e1c3c563316ed8e237750d59bde73361e77</a:t>
            </a:r>
          </a:p>
          <a:p>
            <a:pPr defTabSz="537463">
              <a:defRPr sz="1472"/>
            </a:pPr>
            <a:r>
              <a:t>Deleted: sha256:e38bc07ac18ee64e6d59cf2eafcdddf9cec2364dfe129fe0af75f1b0194e0c96</a:t>
            </a:r>
          </a:p>
          <a:p>
            <a:pPr defTabSz="537463">
              <a:defRPr sz="1472"/>
            </a:pPr>
            <a:r>
              <a:t>Deleted: sha256:2b8cbd0846c5aeaa7265323e7cf085779eaf244ccbdd982c4931aef9be0d2faf</a:t>
            </a:r>
          </a:p>
          <a:p>
            <a:pPr defTabSz="537463">
              <a:defRPr sz="1472"/>
            </a:pPr>
          </a:p>
          <a:p>
            <a:pPr defTabSz="537463">
              <a:defRPr sz="1472"/>
            </a:pPr>
            <a:r>
              <a:t>docker-iruby git:(master!?) 🐳 v18.03.0-ce</a:t>
            </a:r>
          </a:p>
          <a:p>
            <a:pPr defTabSz="537463">
              <a:defRPr sz="1472"/>
            </a:pPr>
            <a:r>
              <a:t>➜ docker images</a:t>
            </a:r>
          </a:p>
          <a:p>
            <a:pPr defTabSz="537463">
              <a:defRPr sz="1472"/>
            </a:pPr>
            <a:r>
              <a:t>REPOSITORY          TAG                 IMAGE ID            CREATED             SIZE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docker pull…"/>
          <p:cNvSpPr txBox="1"/>
          <p:nvPr>
            <p:ph type="title"/>
          </p:nvPr>
        </p:nvSpPr>
        <p:spPr>
          <a:prstGeom prst="rect">
            <a:avLst/>
          </a:prstGeom>
        </p:spPr>
        <p:txBody>
          <a:bodyPr/>
          <a:lstStyle/>
          <a:p>
            <a:pPr>
              <a:defRPr>
                <a:solidFill>
                  <a:srgbClr val="5CB192"/>
                </a:solidFill>
              </a:defRPr>
            </a:pPr>
            <a:r>
              <a:t>docker pull</a:t>
            </a:r>
          </a:p>
          <a:p>
            <a:pPr>
              <a:lnSpc>
                <a:spcPct val="100000"/>
              </a:lnSpc>
              <a:spcBef>
                <a:spcPts val="4200"/>
              </a:spcBef>
              <a:defRPr b="0" sz="3000">
                <a:solidFill>
                  <a:srgbClr val="5CB192"/>
                </a:solidFill>
                <a:latin typeface="Avenir Next Medium"/>
                <a:ea typeface="Avenir Next Medium"/>
                <a:cs typeface="Avenir Next Medium"/>
                <a:sym typeface="Avenir Next Medium"/>
              </a:defRPr>
            </a:pPr>
            <a:r>
              <a:t>Dockerイメージの取り込み</a:t>
            </a:r>
          </a:p>
        </p:txBody>
      </p:sp>
      <p:sp>
        <p:nvSpPr>
          <p:cNvPr id="545" name="# Ruby2.5.1のイメージをダウンロード…"/>
          <p:cNvSpPr txBox="1"/>
          <p:nvPr>
            <p:ph type="body" idx="1"/>
          </p:nvPr>
        </p:nvSpPr>
        <p:spPr>
          <a:prstGeom prst="rect">
            <a:avLst/>
          </a:prstGeom>
        </p:spPr>
        <p:txBody>
          <a:bodyPr/>
          <a:lstStyle/>
          <a:p>
            <a:pPr defTabSz="473201">
              <a:defRPr sz="1620"/>
            </a:pPr>
            <a:r>
              <a:t># Ruby2.5.1のイメージをダウンロード</a:t>
            </a:r>
          </a:p>
          <a:p>
            <a:pPr defTabSz="473201">
              <a:defRPr sz="1620"/>
            </a:pPr>
            <a:r>
              <a:t>docker-iruby git:(master) 🐳 v18.03.0-ce</a:t>
            </a:r>
          </a:p>
          <a:p>
            <a:pPr defTabSz="473201">
              <a:defRPr sz="1620"/>
            </a:pPr>
            <a:r>
              <a:t>➜ docker pull ruby:2.5.1 </a:t>
            </a:r>
            <a:r>
              <a:rPr>
                <a:solidFill>
                  <a:schemeClr val="accent5">
                    <a:hueOff val="-444211"/>
                    <a:satOff val="-14915"/>
                    <a:lumOff val="22857"/>
                  </a:schemeClr>
                </a:solidFill>
              </a:rPr>
              <a:t>#</a:t>
            </a:r>
            <a:r>
              <a:rPr>
                <a:solidFill>
                  <a:schemeClr val="accent3">
                    <a:satOff val="18648"/>
                    <a:lumOff val="5971"/>
                  </a:schemeClr>
                </a:solidFill>
              </a:rPr>
              <a:t>ruby2.5.1のイメージをpull</a:t>
            </a:r>
          </a:p>
          <a:p>
            <a:pPr defTabSz="473201">
              <a:defRPr sz="1620"/>
            </a:pPr>
            <a:r>
              <a:t>2.5.1: Pulling from library/ruby</a:t>
            </a:r>
          </a:p>
          <a:p>
            <a:pPr defTabSz="473201">
              <a:defRPr sz="1620"/>
            </a:pPr>
            <a:r>
              <a:t>c73ab1c6897b: Pull complete</a:t>
            </a:r>
          </a:p>
          <a:p>
            <a:pPr defTabSz="473201">
              <a:defRPr sz="1620"/>
            </a:pPr>
            <a:r>
              <a:t>1ab373b3deae: Pull complete</a:t>
            </a:r>
          </a:p>
          <a:p>
            <a:pPr defTabSz="473201">
              <a:defRPr sz="1620"/>
            </a:pPr>
            <a:r>
              <a:t>b542772b4177: Pull complete</a:t>
            </a:r>
          </a:p>
          <a:p>
            <a:pPr defTabSz="473201">
              <a:defRPr sz="1620"/>
            </a:pPr>
            <a:r>
              <a:t>57c8de432dbe: Pull complete</a:t>
            </a:r>
          </a:p>
          <a:p>
            <a:pPr defTabSz="473201">
              <a:defRPr sz="1620"/>
            </a:pPr>
            <a:r>
              <a:t>1785850988c5: Pull complete</a:t>
            </a:r>
          </a:p>
          <a:p>
            <a:pPr defTabSz="473201">
              <a:defRPr sz="1620"/>
            </a:pPr>
            <a:r>
              <a:t>953e617a9c21: Pull complete</a:t>
            </a:r>
          </a:p>
          <a:p>
            <a:pPr defTabSz="473201">
              <a:defRPr sz="1620"/>
            </a:pPr>
            <a:r>
              <a:t>09400a4d0988: Pull complete</a:t>
            </a:r>
          </a:p>
          <a:p>
            <a:pPr defTabSz="473201">
              <a:defRPr sz="1620"/>
            </a:pPr>
            <a:r>
              <a:t>0775b59c37c3: Pull complete</a:t>
            </a:r>
          </a:p>
          <a:p>
            <a:pPr defTabSz="473201">
              <a:defRPr sz="1620"/>
            </a:pPr>
            <a:r>
              <a:t>Digest: sha256:f70114f7b5901a84de89fd9ee93d41f8ed9ea5d9efee6f37e54987d331e3f9a5</a:t>
            </a:r>
          </a:p>
          <a:p>
            <a:pPr defTabSz="473201">
              <a:defRPr sz="1620"/>
            </a:pPr>
          </a:p>
          <a:p>
            <a:pPr defTabSz="473201">
              <a:defRPr sz="1620"/>
            </a:pPr>
            <a:r>
              <a:t>docker-iruby git:(master!?) 🐳 v18.03.0-ce</a:t>
            </a:r>
          </a:p>
          <a:p>
            <a:pPr defTabSz="473201">
              <a:defRPr sz="1620"/>
            </a:pPr>
            <a:r>
              <a:t>➜ docker images</a:t>
            </a:r>
          </a:p>
          <a:p>
            <a:pPr defTabSz="473201">
              <a:defRPr sz="1620"/>
            </a:pPr>
            <a:r>
              <a:t>REPOSITORY          TAG                 IMAGE ID            CREATED             SIZE</a:t>
            </a:r>
          </a:p>
          <a:p>
            <a:pPr defTabSz="473201">
              <a:defRPr sz="1620"/>
            </a:pPr>
            <a:r>
              <a:t>ruby                2.5.1               1624ebb80e3e        3 weeks ago         863MB</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docker run…"/>
          <p:cNvSpPr txBox="1"/>
          <p:nvPr>
            <p:ph type="title"/>
          </p:nvPr>
        </p:nvSpPr>
        <p:spPr>
          <a:prstGeom prst="rect">
            <a:avLst/>
          </a:prstGeom>
        </p:spPr>
        <p:txBody>
          <a:bodyPr/>
          <a:lstStyle/>
          <a:p>
            <a:pPr>
              <a:defRPr>
                <a:solidFill>
                  <a:srgbClr val="5CB192"/>
                </a:solidFill>
              </a:defRPr>
            </a:pPr>
            <a:r>
              <a:t>docker run</a:t>
            </a:r>
          </a:p>
          <a:p>
            <a:pPr>
              <a:lnSpc>
                <a:spcPct val="100000"/>
              </a:lnSpc>
              <a:spcBef>
                <a:spcPts val="4200"/>
              </a:spcBef>
              <a:defRPr b="0" sz="3000">
                <a:solidFill>
                  <a:srgbClr val="5CB192"/>
                </a:solidFill>
                <a:latin typeface="Avenir Next Medium"/>
                <a:ea typeface="Avenir Next Medium"/>
                <a:cs typeface="Avenir Next Medium"/>
                <a:sym typeface="Avenir Next Medium"/>
              </a:defRPr>
            </a:pPr>
            <a:r>
              <a:t>コンテナを実行</a:t>
            </a:r>
          </a:p>
        </p:txBody>
      </p:sp>
      <p:sp>
        <p:nvSpPr>
          <p:cNvPr id="548" name="# USAGE…"/>
          <p:cNvSpPr txBox="1"/>
          <p:nvPr>
            <p:ph type="body" idx="1"/>
          </p:nvPr>
        </p:nvSpPr>
        <p:spPr>
          <a:prstGeom prst="rect">
            <a:avLst/>
          </a:prstGeom>
        </p:spPr>
        <p:txBody>
          <a:bodyPr/>
          <a:lstStyle/>
          <a:p>
            <a:pPr defTabSz="403097">
              <a:defRPr sz="1380"/>
            </a:pPr>
            <a:r>
              <a:t># USAGE</a:t>
            </a:r>
          </a:p>
          <a:p>
            <a:pPr lvl="1" indent="157734" defTabSz="403097">
              <a:defRPr sz="1380"/>
            </a:pPr>
            <a:r>
              <a:t>docker run [オプション] イメージ [コマンド] [引数…]</a:t>
            </a:r>
          </a:p>
          <a:p>
            <a:pPr defTabSz="403097">
              <a:defRPr sz="1380"/>
            </a:pPr>
            <a:r>
              <a:t># OPTION</a:t>
            </a:r>
          </a:p>
          <a:p>
            <a:pPr lvl="1" indent="157734" defTabSz="403097">
              <a:defRPr sz="1380"/>
            </a:pPr>
            <a:r>
              <a:t>-i ,[—interactive] # コンテナのSTDINにアタッチ</a:t>
            </a:r>
          </a:p>
          <a:p>
            <a:pPr lvl="1" indent="157734" defTabSz="403097">
              <a:defRPr sz="1380"/>
            </a:pPr>
            <a:r>
              <a:t>-t ,[—tty]         # 疑似ターミナルを割り当て</a:t>
            </a:r>
          </a:p>
          <a:p>
            <a:pPr lvl="3" indent="473201" defTabSz="403097">
              <a:defRPr sz="1380"/>
            </a:pPr>
            <a:r>
              <a:t>[—rm]          # 終了時コンテナを削除</a:t>
            </a:r>
          </a:p>
          <a:p>
            <a:pPr lvl="3" indent="473201" defTabSz="403097">
              <a:defRPr sz="1380"/>
            </a:pPr>
            <a:r>
              <a:t>[—name]        # コンテナの名前を指定</a:t>
            </a:r>
          </a:p>
          <a:p>
            <a:pPr lvl="1" indent="157734" defTabSz="403097">
              <a:defRPr sz="1380"/>
            </a:pPr>
            <a:r>
              <a:t>-d ,[—detach]      # バックグラウンドで実行</a:t>
            </a:r>
          </a:p>
          <a:p>
            <a:pPr lvl="1" indent="157734" defTabSz="403097">
              <a:defRPr sz="1380"/>
            </a:pPr>
            <a:r>
              <a:t>-v ,[—volume]      # [ホスト側の絶対パス]:[コンテナ側の絶対パス]</a:t>
            </a:r>
          </a:p>
          <a:p>
            <a:pPr lvl="1" indent="157734" defTabSz="403097">
              <a:defRPr sz="1380"/>
            </a:pPr>
            <a:r>
              <a:t>-p ,[—publish]     # [外部からアクセスされるポート]:[コンテナ側のポート]</a:t>
            </a:r>
          </a:p>
          <a:p>
            <a:pPr lvl="1" indent="157734" defTabSz="403097">
              <a:defRPr sz="1380"/>
            </a:pPr>
          </a:p>
          <a:p>
            <a:pPr defTabSz="403097">
              <a:defRPr sz="1380"/>
            </a:pPr>
            <a:r>
              <a:t>docker-iruby git:(master?) 🐳 v18.03.0-ce</a:t>
            </a:r>
          </a:p>
          <a:p>
            <a:pPr defTabSz="403097">
              <a:defRPr sz="1380"/>
            </a:pPr>
            <a:r>
              <a:t>➜ docker run -it --rm --name tb ruby:2.5.1</a:t>
            </a:r>
          </a:p>
          <a:p>
            <a:pPr defTabSz="403097">
              <a:defRPr sz="1380"/>
            </a:pPr>
            <a:r>
              <a:t>irb(main):001:0&gt;</a:t>
            </a:r>
          </a:p>
          <a:p>
            <a:pPr defTabSz="403097">
              <a:defRPr sz="1380"/>
            </a:pPr>
          </a:p>
          <a:p>
            <a:pPr defTabSz="403097">
              <a:defRPr sz="1380"/>
            </a:pPr>
            <a:r>
              <a:t>docker-iruby git:(master?) 🐳 v18.03.0-ce</a:t>
            </a:r>
          </a:p>
          <a:p>
            <a:pPr defTabSz="403097">
              <a:defRPr sz="1380"/>
            </a:pPr>
            <a:r>
              <a:t>➜ docker ps -a</a:t>
            </a:r>
          </a:p>
          <a:p>
            <a:pPr defTabSz="403097">
              <a:defRPr sz="1380"/>
            </a:pPr>
            <a:r>
              <a:t>CONTAINER ID        IMAGE               COMMAND             CREATED             STATUS              PORTS               NAMES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docker build…"/>
          <p:cNvSpPr txBox="1"/>
          <p:nvPr>
            <p:ph type="title"/>
          </p:nvPr>
        </p:nvSpPr>
        <p:spPr>
          <a:prstGeom prst="rect">
            <a:avLst/>
          </a:prstGeom>
        </p:spPr>
        <p:txBody>
          <a:bodyPr/>
          <a:lstStyle/>
          <a:p>
            <a:pPr>
              <a:defRPr>
                <a:solidFill>
                  <a:srgbClr val="5CB192"/>
                </a:solidFill>
              </a:defRPr>
            </a:pPr>
            <a:r>
              <a:t>docker build</a:t>
            </a:r>
          </a:p>
          <a:p>
            <a:pPr>
              <a:lnSpc>
                <a:spcPct val="100000"/>
              </a:lnSpc>
              <a:spcBef>
                <a:spcPts val="4200"/>
              </a:spcBef>
              <a:defRPr b="0" sz="4000">
                <a:solidFill>
                  <a:srgbClr val="5CB192"/>
                </a:solidFill>
                <a:latin typeface="Avenir Next Medium"/>
                <a:ea typeface="Avenir Next Medium"/>
                <a:cs typeface="Avenir Next Medium"/>
                <a:sym typeface="Avenir Next Medium"/>
              </a:defRPr>
            </a:pPr>
            <a:r>
              <a:t>コードからイメージをビルド</a:t>
            </a:r>
          </a:p>
        </p:txBody>
      </p:sp>
      <p:sp>
        <p:nvSpPr>
          <p:cNvPr id="551" name="# USAGE…"/>
          <p:cNvSpPr txBox="1"/>
          <p:nvPr>
            <p:ph type="body" idx="1"/>
          </p:nvPr>
        </p:nvSpPr>
        <p:spPr>
          <a:prstGeom prst="rect">
            <a:avLst/>
          </a:prstGeom>
        </p:spPr>
        <p:txBody>
          <a:bodyPr/>
          <a:lstStyle/>
          <a:p>
            <a:pPr/>
            <a:r>
              <a:t># USAGE</a:t>
            </a:r>
          </a:p>
          <a:p>
            <a:pPr lvl="1"/>
            <a:r>
              <a:t>docker build [オプション] パス | URL | -</a:t>
            </a:r>
          </a:p>
          <a:p>
            <a:pPr/>
            <a:r>
              <a:t># OPTIONS</a:t>
            </a:r>
          </a:p>
          <a:p>
            <a:pPr lvl="4"/>
            <a:r>
              <a:t>[—force-rm]  #常に中間コンテナを削除</a:t>
            </a:r>
          </a:p>
          <a:p>
            <a:pPr lvl="4"/>
            <a:r>
              <a:t>[—rm]        #中間コンテナを削除</a:t>
            </a:r>
          </a:p>
          <a:p>
            <a:pPr lvl="1"/>
            <a:r>
              <a:t>-t ,[—tag]       #[イメージ名:タグ]</a:t>
            </a:r>
          </a:p>
          <a:p>
            <a:pPr/>
          </a:p>
          <a:p>
            <a:pPr/>
            <a:r>
              <a:t>docker-iruby git:(master?) 🐳 v18.03.0-ce</a:t>
            </a:r>
          </a:p>
          <a:p>
            <a:pPr/>
            <a:r>
              <a:t>➜cd docker</a:t>
            </a:r>
          </a:p>
          <a:p>
            <a:pPr/>
          </a:p>
          <a:p>
            <a:pPr/>
            <a:r>
              <a:t>docker git:(master?) 🐳 v18.03.0-ce</a:t>
            </a:r>
          </a:p>
          <a:p>
            <a:pPr/>
            <a:r>
              <a:t>➜docker build . —force-rm -t docker-iruby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 name="Dockerfile…"/>
          <p:cNvSpPr txBox="1"/>
          <p:nvPr>
            <p:ph type="title"/>
          </p:nvPr>
        </p:nvSpPr>
        <p:spPr>
          <a:prstGeom prst="rect">
            <a:avLst/>
          </a:prstGeom>
        </p:spPr>
        <p:txBody>
          <a:bodyPr/>
          <a:lstStyle/>
          <a:p>
            <a:pPr>
              <a:defRPr>
                <a:solidFill>
                  <a:srgbClr val="5CB192"/>
                </a:solidFill>
              </a:defRPr>
            </a:pPr>
            <a:r>
              <a:t>Dockerfile</a:t>
            </a:r>
          </a:p>
          <a:p>
            <a:pPr>
              <a:lnSpc>
                <a:spcPct val="100000"/>
              </a:lnSpc>
              <a:spcBef>
                <a:spcPts val="4200"/>
              </a:spcBef>
              <a:defRPr b="0" sz="3000">
                <a:solidFill>
                  <a:srgbClr val="5CB192"/>
                </a:solidFill>
                <a:latin typeface="Avenir Next Medium"/>
                <a:ea typeface="Avenir Next Medium"/>
                <a:cs typeface="Avenir Next Medium"/>
                <a:sym typeface="Avenir Next Medium"/>
              </a:defRPr>
            </a:pPr>
            <a:r>
              <a:t>イメージを生成するときに使うファイル</a:t>
            </a:r>
          </a:p>
        </p:txBody>
      </p:sp>
      <p:sp>
        <p:nvSpPr>
          <p:cNvPr id="554" name="FROM ruby:2.5.1…"/>
          <p:cNvSpPr txBox="1"/>
          <p:nvPr>
            <p:ph type="body" idx="1"/>
          </p:nvPr>
        </p:nvSpPr>
        <p:spPr>
          <a:prstGeom prst="rect">
            <a:avLst/>
          </a:prstGeom>
        </p:spPr>
        <p:txBody>
          <a:bodyPr/>
          <a:lstStyle/>
          <a:p>
            <a:pPr defTabSz="403097">
              <a:defRPr sz="1380"/>
            </a:pPr>
            <a:r>
              <a:rPr>
                <a:solidFill>
                  <a:schemeClr val="accent1">
                    <a:satOff val="-3355"/>
                    <a:lumOff val="26614"/>
                  </a:schemeClr>
                </a:solidFill>
              </a:rPr>
              <a:t>FROM</a:t>
            </a:r>
            <a:r>
              <a:t> ruby:2.5.1</a:t>
            </a:r>
          </a:p>
          <a:p>
            <a:pPr defTabSz="403097">
              <a:defRPr sz="1380"/>
            </a:pPr>
          </a:p>
          <a:p>
            <a:pPr defTabSz="403097">
              <a:defRPr sz="1380"/>
            </a:pPr>
            <a:r>
              <a:rPr>
                <a:solidFill>
                  <a:schemeClr val="accent1">
                    <a:satOff val="-3355"/>
                    <a:lumOff val="26614"/>
                  </a:schemeClr>
                </a:solidFill>
              </a:rPr>
              <a:t>RUN</a:t>
            </a:r>
            <a:r>
              <a:t> apt-get update -qq \</a:t>
            </a:r>
          </a:p>
          <a:p>
            <a:pPr defTabSz="403097">
              <a:defRPr sz="1380"/>
            </a:pPr>
            <a:r>
              <a:t>      &amp;&amp; apt-get install -y git \</a:t>
            </a:r>
          </a:p>
          <a:p>
            <a:pPr defTabSz="403097">
              <a:defRPr sz="1380"/>
            </a:pPr>
            <a:r>
              <a:t>      libtool \</a:t>
            </a:r>
          </a:p>
          <a:p>
            <a:pPr defTabSz="403097">
              <a:defRPr sz="1380"/>
            </a:pPr>
            <a:r>
              <a:t>      libffi-dev \</a:t>
            </a:r>
          </a:p>
          <a:p>
            <a:pPr defTabSz="403097">
              <a:defRPr sz="1380"/>
            </a:pPr>
            <a:r>
              <a:t>      ruby-dev \</a:t>
            </a:r>
          </a:p>
          <a:p>
            <a:pPr defTabSz="403097">
              <a:defRPr sz="1380"/>
            </a:pPr>
            <a:r>
              <a:t>      make \</a:t>
            </a:r>
          </a:p>
          <a:p>
            <a:pPr defTabSz="403097">
              <a:defRPr sz="1380"/>
            </a:pPr>
            <a:r>
              <a:t>      libzmq3-dev \</a:t>
            </a:r>
          </a:p>
          <a:p>
            <a:pPr defTabSz="403097">
              <a:defRPr sz="1380"/>
            </a:pPr>
            <a:r>
              <a:t>      libczmq-dev \</a:t>
            </a:r>
          </a:p>
          <a:p>
            <a:pPr defTabSz="403097">
              <a:defRPr sz="1380"/>
            </a:pPr>
            <a:r>
              <a:t>      python3-pip</a:t>
            </a:r>
          </a:p>
          <a:p>
            <a:pPr defTabSz="403097">
              <a:defRPr sz="1380"/>
            </a:pPr>
            <a:r>
              <a:rPr>
                <a:solidFill>
                  <a:schemeClr val="accent1">
                    <a:satOff val="-3355"/>
                    <a:lumOff val="26614"/>
                  </a:schemeClr>
                </a:solidFill>
              </a:rPr>
              <a:t>RUN</a:t>
            </a:r>
            <a:r>
              <a:t> python3 -m pip install jupyter \</a:t>
            </a:r>
          </a:p>
          <a:p>
            <a:pPr defTabSz="403097">
              <a:defRPr sz="1380"/>
            </a:pPr>
            <a:r>
              <a:t>  &amp;&amp; gem install cztop iruby red-chainer \</a:t>
            </a:r>
          </a:p>
          <a:p>
            <a:pPr defTabSz="403097">
              <a:defRPr sz="1380"/>
            </a:pPr>
            <a:r>
              <a:t>  &amp;&amp; iruby register --force</a:t>
            </a:r>
          </a:p>
          <a:p>
            <a:pPr defTabSz="403097">
              <a:defRPr sz="1380"/>
            </a:pPr>
          </a:p>
          <a:p>
            <a:pPr defTabSz="403097">
              <a:defRPr sz="1380"/>
            </a:pPr>
            <a:r>
              <a:rPr>
                <a:solidFill>
                  <a:schemeClr val="accent1">
                    <a:satOff val="-3355"/>
                    <a:lumOff val="26614"/>
                  </a:schemeClr>
                </a:solidFill>
              </a:rPr>
              <a:t>RUN</a:t>
            </a:r>
            <a:r>
              <a:t> mkdir /work</a:t>
            </a:r>
          </a:p>
          <a:p>
            <a:pPr defTabSz="403097">
              <a:defRPr sz="1380"/>
            </a:pPr>
            <a:r>
              <a:rPr>
                <a:solidFill>
                  <a:schemeClr val="accent1">
                    <a:satOff val="-3355"/>
                    <a:lumOff val="26614"/>
                  </a:schemeClr>
                </a:solidFill>
              </a:rPr>
              <a:t>WORKDIR</a:t>
            </a:r>
            <a:r>
              <a:t> /work</a:t>
            </a:r>
          </a:p>
          <a:p>
            <a:pPr defTabSz="403097">
              <a:defRPr sz="1380"/>
            </a:pPr>
          </a:p>
          <a:p>
            <a:pPr defTabSz="403097">
              <a:defRPr sz="1380"/>
            </a:pPr>
            <a:r>
              <a:rPr>
                <a:solidFill>
                  <a:schemeClr val="accent1">
                    <a:satOff val="-3355"/>
                    <a:lumOff val="26614"/>
                  </a:schemeClr>
                </a:solidFill>
              </a:rPr>
              <a:t>ADD</a:t>
            </a:r>
            <a:r>
              <a:t> . /work</a:t>
            </a:r>
          </a:p>
          <a:p>
            <a:pPr defTabSz="403097">
              <a:defRPr sz="1380"/>
            </a:pPr>
            <a:r>
              <a:rPr>
                <a:solidFill>
                  <a:schemeClr val="accent1">
                    <a:satOff val="-3355"/>
                    <a:lumOff val="26614"/>
                  </a:schemeClr>
                </a:solidFill>
              </a:rPr>
              <a:t>EXPOSE</a:t>
            </a:r>
            <a:r>
              <a:t> 8080</a:t>
            </a:r>
          </a:p>
          <a:p>
            <a:pPr defTabSz="403097">
              <a:defRPr sz="1380"/>
            </a:pPr>
          </a:p>
          <a:p>
            <a:pPr defTabSz="403097">
              <a:defRPr sz="1380"/>
            </a:pPr>
            <a:r>
              <a:rPr>
                <a:solidFill>
                  <a:schemeClr val="accent1">
                    <a:satOff val="-3355"/>
                    <a:lumOff val="26614"/>
                  </a:schemeClr>
                </a:solidFill>
              </a:rPr>
              <a:t>CMD</a:t>
            </a:r>
            <a:r>
              <a:t> ["jupyter", "notebook", "--ip=0.0.0.0", "--port=8080", "--allow-root"]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docker git:(master✘?) 🐳 v18.03.0-ce…"/>
          <p:cNvSpPr txBox="1"/>
          <p:nvPr>
            <p:ph type="body" sz="half" idx="4294967295"/>
          </p:nvPr>
        </p:nvSpPr>
        <p:spPr>
          <a:xfrm>
            <a:off x="713928" y="3771900"/>
            <a:ext cx="11576944" cy="3770958"/>
          </a:xfrm>
          <a:prstGeom prst="rect">
            <a:avLst/>
          </a:prstGeom>
        </p:spPr>
        <p:txBody>
          <a:bodyPr/>
          <a:lstStyle/>
          <a:p>
            <a:pPr marL="0" indent="0" defTabSz="414781">
              <a:spcBef>
                <a:spcPts val="0"/>
              </a:spcBef>
              <a:buSzTx/>
              <a:buNone/>
              <a:defRPr sz="2556">
                <a:solidFill>
                  <a:srgbClr val="FFF5E3"/>
                </a:solidFill>
              </a:defRPr>
            </a:pPr>
            <a:r>
              <a:t>docker git:(master✘?) 🐳 v18.03.0-ce</a:t>
            </a:r>
          </a:p>
          <a:p>
            <a:pPr marL="0" indent="0" defTabSz="414781">
              <a:spcBef>
                <a:spcPts val="0"/>
              </a:spcBef>
              <a:buSzTx/>
              <a:buNone/>
              <a:defRPr sz="2556">
                <a:solidFill>
                  <a:srgbClr val="FFF5E3"/>
                </a:solidFill>
              </a:defRPr>
            </a:pPr>
            <a:r>
              <a:t>✦ ➜ docker images</a:t>
            </a:r>
          </a:p>
          <a:p>
            <a:pPr marL="0" indent="0" defTabSz="414781">
              <a:spcBef>
                <a:spcPts val="0"/>
              </a:spcBef>
              <a:buSzTx/>
              <a:buNone/>
              <a:defRPr sz="2556">
                <a:solidFill>
                  <a:srgbClr val="FFF5E3"/>
                </a:solidFill>
              </a:defRPr>
            </a:pPr>
            <a:r>
              <a:t>REPOSITORY          TAG                 IMAGE ID            CREATED             SIZE</a:t>
            </a:r>
          </a:p>
          <a:p>
            <a:pPr marL="0" indent="0" defTabSz="414781">
              <a:spcBef>
                <a:spcPts val="0"/>
              </a:spcBef>
              <a:buSzTx/>
              <a:buNone/>
              <a:defRPr sz="2556">
                <a:solidFill>
                  <a:schemeClr val="accent3">
                    <a:satOff val="18648"/>
                    <a:lumOff val="5971"/>
                  </a:schemeClr>
                </a:solidFill>
              </a:defRPr>
            </a:pPr>
            <a:r>
              <a:t>docker-iruby        latest              c1ce23748312        14 seconds ago      1.13GB</a:t>
            </a:r>
          </a:p>
          <a:p>
            <a:pPr marL="0" indent="0" defTabSz="414781">
              <a:spcBef>
                <a:spcPts val="0"/>
              </a:spcBef>
              <a:buSzTx/>
              <a:buNone/>
              <a:defRPr sz="2556">
                <a:solidFill>
                  <a:srgbClr val="FFF5E3"/>
                </a:solidFill>
              </a:defRPr>
            </a:pPr>
            <a:r>
              <a:t>ruby                       2.5.1               1624ebb80e3e        3 weeks ago         863MB</a:t>
            </a:r>
          </a:p>
          <a:p>
            <a:pPr marL="0" indent="0" defTabSz="414781">
              <a:spcBef>
                <a:spcPts val="0"/>
              </a:spcBef>
              <a:buSzTx/>
              <a:buNone/>
              <a:defRPr sz="2556">
                <a:solidFill>
                  <a:srgbClr val="FFF5E3"/>
                </a:solidFill>
              </a:defRPr>
            </a:pPr>
          </a:p>
          <a:p>
            <a:pPr marL="0" indent="0" defTabSz="414781">
              <a:spcBef>
                <a:spcPts val="0"/>
              </a:spcBef>
              <a:buSzTx/>
              <a:buNone/>
              <a:defRPr sz="2556">
                <a:solidFill>
                  <a:srgbClr val="FFF5E3"/>
                </a:solidFill>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docker run!!!"/>
          <p:cNvSpPr txBox="1"/>
          <p:nvPr>
            <p:ph type="title"/>
          </p:nvPr>
        </p:nvSpPr>
        <p:spPr>
          <a:prstGeom prst="rect">
            <a:avLst/>
          </a:prstGeom>
        </p:spPr>
        <p:txBody>
          <a:bodyPr/>
          <a:lstStyle>
            <a:lvl1pPr>
              <a:defRPr>
                <a:solidFill>
                  <a:srgbClr val="5CB192"/>
                </a:solidFill>
              </a:defRPr>
            </a:lvl1pPr>
          </a:lstStyle>
          <a:p>
            <a:pPr/>
            <a:r>
              <a:t>docker run!!!</a:t>
            </a:r>
          </a:p>
        </p:txBody>
      </p:sp>
      <p:sp>
        <p:nvSpPr>
          <p:cNvPr id="559" name="docker git:(master✘?) 🐳 v18.03.0-ce…"/>
          <p:cNvSpPr txBox="1"/>
          <p:nvPr>
            <p:ph type="body" idx="1"/>
          </p:nvPr>
        </p:nvSpPr>
        <p:spPr>
          <a:prstGeom prst="rect">
            <a:avLst/>
          </a:prstGeom>
        </p:spPr>
        <p:txBody>
          <a:bodyPr/>
          <a:lstStyle/>
          <a:p>
            <a:pPr defTabSz="449833">
              <a:defRPr sz="1540"/>
            </a:pPr>
            <a:r>
              <a:t>docker git:(master✘?) 🐳 v18.03.0-ce</a:t>
            </a:r>
          </a:p>
          <a:p>
            <a:pPr defTabSz="449833">
              <a:defRPr sz="1540"/>
            </a:pPr>
            <a:r>
              <a:t>➜ </a:t>
            </a:r>
            <a:r>
              <a:rPr>
                <a:solidFill>
                  <a:schemeClr val="accent1">
                    <a:satOff val="-3355"/>
                    <a:lumOff val="26614"/>
                  </a:schemeClr>
                </a:solidFill>
              </a:rPr>
              <a:t>docker</a:t>
            </a:r>
            <a:r>
              <a:t> </a:t>
            </a:r>
            <a:r>
              <a:rPr>
                <a:solidFill>
                  <a:schemeClr val="accent3">
                    <a:satOff val="18648"/>
                    <a:lumOff val="5971"/>
                  </a:schemeClr>
                </a:solidFill>
              </a:rPr>
              <a:t>run --rm -p 8080:8080 -v $PWD:/work docker-iruby:latest</a:t>
            </a:r>
          </a:p>
          <a:p>
            <a:pPr defTabSz="449833">
              <a:defRPr sz="1540"/>
            </a:pPr>
            <a:r>
              <a:t>[I 08:01:35.688 NotebookApp] Copying /root/.ipython/kernels -&gt; /root/.local/share/jupyter/kernels</a:t>
            </a:r>
          </a:p>
          <a:p>
            <a:pPr defTabSz="449833">
              <a:defRPr sz="1540"/>
            </a:pPr>
            <a:r>
              <a:t>[I 08:01:35.703 NotebookApp] Writing notebook server cookie secret to /root/.local/share/jupyter/runtime/notebook_cookie_secret</a:t>
            </a:r>
          </a:p>
          <a:p>
            <a:pPr defTabSz="449833">
              <a:defRPr sz="1540"/>
            </a:pPr>
            <a:r>
              <a:t>[I 08:01:35.920 NotebookApp] Serving notebooks from local directory: /work</a:t>
            </a:r>
          </a:p>
          <a:p>
            <a:pPr defTabSz="449833">
              <a:defRPr sz="1540"/>
            </a:pPr>
            <a:r>
              <a:t>[I 08:01:35.921 NotebookApp] 0 active kernels</a:t>
            </a:r>
          </a:p>
          <a:p>
            <a:pPr defTabSz="449833">
              <a:defRPr sz="1540"/>
            </a:pPr>
            <a:r>
              <a:t>[I 08:01:35.921 NotebookApp] The Jupyter Notebook is running at:</a:t>
            </a:r>
          </a:p>
          <a:p>
            <a:pPr defTabSz="449833">
              <a:defRPr sz="1540"/>
            </a:pPr>
            <a:r>
              <a:t>[I 08:01:35.922 NotebookApp] http://0.0.0.0:8080/?token=7b03ce71ce6a1273c063c7d9d8d918e42d7b1c125cd96a47</a:t>
            </a:r>
          </a:p>
          <a:p>
            <a:pPr defTabSz="449833">
              <a:defRPr sz="1540"/>
            </a:pPr>
            <a:r>
              <a:t>[I 08:01:35.922 NotebookApp] Use Control-C to stop this server and shut down all kernels (twice to skip confirmation).</a:t>
            </a:r>
          </a:p>
          <a:p>
            <a:pPr defTabSz="449833">
              <a:defRPr sz="1540"/>
            </a:pPr>
            <a:r>
              <a:t>[W 08:01:35.923 NotebookApp] No web browser found: could not locate runnable browser.</a:t>
            </a:r>
          </a:p>
          <a:p>
            <a:pPr defTabSz="449833">
              <a:defRPr sz="1540"/>
            </a:pPr>
            <a:r>
              <a:t>[C 08:01:35.924 NotebookApp]</a:t>
            </a:r>
          </a:p>
          <a:p>
            <a:pPr defTabSz="449833">
              <a:defRPr sz="1540"/>
            </a:pPr>
          </a:p>
          <a:p>
            <a:pPr defTabSz="449833">
              <a:defRPr sz="1540"/>
            </a:pPr>
            <a:r>
              <a:t>    Copy/paste this URL into your browser when you connect for the first time,</a:t>
            </a:r>
          </a:p>
          <a:p>
            <a:pPr defTabSz="449833">
              <a:defRPr sz="1540"/>
            </a:pPr>
            <a:r>
              <a:t>    to login with a token:</a:t>
            </a:r>
          </a:p>
          <a:p>
            <a:pPr defTabSz="449833">
              <a:defRPr sz="1540"/>
            </a:pPr>
            <a:r>
              <a:t>        </a:t>
            </a:r>
            <a:r>
              <a:rPr>
                <a:solidFill>
                  <a:schemeClr val="accent4">
                    <a:hueOff val="384618"/>
                    <a:satOff val="3869"/>
                    <a:lumOff val="5802"/>
                  </a:schemeClr>
                </a:solidFill>
              </a:rPr>
              <a:t>http://0.0.0.0:8080/?token=7b03ce71ce6a1273c063c7d9d8d918e42d7b1c125cd96a47</a:t>
            </a:r>
            <a:endParaRPr>
              <a:solidFill>
                <a:schemeClr val="accent4">
                  <a:hueOff val="384618"/>
                  <a:satOff val="3869"/>
                  <a:lumOff val="5802"/>
                </a:schemeClr>
              </a:solidFill>
            </a:endParaRPr>
          </a:p>
        </p:txBody>
      </p:sp>
      <p:pic>
        <p:nvPicPr>
          <p:cNvPr id="560" name="20140616144336.png" descr="20140616144336.png"/>
          <p:cNvPicPr>
            <a:picLocks noChangeAspect="1"/>
          </p:cNvPicPr>
          <p:nvPr/>
        </p:nvPicPr>
        <p:blipFill>
          <a:blip r:embed="rId2">
            <a:extLst/>
          </a:blip>
          <a:stretch>
            <a:fillRect/>
          </a:stretch>
        </p:blipFill>
        <p:spPr>
          <a:xfrm>
            <a:off x="4368800" y="5956300"/>
            <a:ext cx="3810000" cy="381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60"/>
                                        </p:tgtEl>
                                        <p:attrNameLst>
                                          <p:attrName>style.visibility</p:attrName>
                                        </p:attrNameLst>
                                      </p:cBhvr>
                                      <p:to>
                                        <p:strVal val="visible"/>
                                      </p:to>
                                    </p:set>
                                    <p:anim calcmode="lin" valueType="num">
                                      <p:cBhvr>
                                        <p:cTn id="7" dur="900" fill="hold"/>
                                        <p:tgtEl>
                                          <p:spTgt spid="560"/>
                                        </p:tgtEl>
                                        <p:attrNameLst>
                                          <p:attrName>ppt_x</p:attrName>
                                        </p:attrNameLst>
                                      </p:cBhvr>
                                      <p:tavLst>
                                        <p:tav tm="0">
                                          <p:val>
                                            <p:strVal val="0-#ppt_w/2"/>
                                          </p:val>
                                        </p:tav>
                                        <p:tav tm="100000">
                                          <p:val>
                                            <p:strVal val="#ppt_x"/>
                                          </p:val>
                                        </p:tav>
                                      </p:tavLst>
                                    </p:anim>
                                    <p:anim calcmode="lin" valueType="num">
                                      <p:cBhvr>
                                        <p:cTn id="8" dur="900" fill="hold"/>
                                        <p:tgtEl>
                                          <p:spTgt spid="5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0"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2" name="スクリーンショット 2018-04-23 10.19.41.png" descr="スクリーンショット 2018-04-23 10.19.41.png"/>
          <p:cNvPicPr>
            <a:picLocks noChangeAspect="1"/>
          </p:cNvPicPr>
          <p:nvPr/>
        </p:nvPicPr>
        <p:blipFill>
          <a:blip r:embed="rId2">
            <a:extLst/>
          </a:blip>
          <a:srcRect l="0" t="0" r="0" b="3230"/>
          <a:stretch>
            <a:fillRect/>
          </a:stretch>
        </p:blipFill>
        <p:spPr>
          <a:xfrm>
            <a:off x="937617" y="2859007"/>
            <a:ext cx="11129566" cy="5901118"/>
          </a:xfrm>
          <a:prstGeom prst="rect">
            <a:avLst/>
          </a:prstGeom>
          <a:ln w="12700">
            <a:miter lim="400000"/>
          </a:ln>
        </p:spPr>
      </p:pic>
      <p:sp>
        <p:nvSpPr>
          <p:cNvPr id="563" name="ノートブックの作成"/>
          <p:cNvSpPr txBox="1"/>
          <p:nvPr>
            <p:ph type="title"/>
          </p:nvPr>
        </p:nvSpPr>
        <p:spPr>
          <a:prstGeom prst="rect">
            <a:avLst/>
          </a:prstGeom>
        </p:spPr>
        <p:txBody>
          <a:bodyPr/>
          <a:lstStyle>
            <a:lvl1pPr>
              <a:defRPr>
                <a:solidFill>
                  <a:srgbClr val="5CB192"/>
                </a:solidFill>
              </a:defRPr>
            </a:lvl1pPr>
          </a:lstStyle>
          <a:p>
            <a:pPr/>
            <a:r>
              <a:t>ノートブックの作成</a:t>
            </a:r>
          </a:p>
        </p:txBody>
      </p:sp>
      <p:sp>
        <p:nvSpPr>
          <p:cNvPr id="564" name="四角形"/>
          <p:cNvSpPr/>
          <p:nvPr/>
        </p:nvSpPr>
        <p:spPr>
          <a:xfrm>
            <a:off x="9424441" y="4579292"/>
            <a:ext cx="1459459" cy="210593"/>
          </a:xfrm>
          <a:prstGeom prst="rect">
            <a:avLst/>
          </a:prstGeom>
          <a:ln w="25400">
            <a:solidFill>
              <a:schemeClr val="accent4"/>
            </a:solidFill>
            <a:miter lim="400000"/>
          </a:ln>
        </p:spPr>
        <p:txBody>
          <a:bodyPr lIns="50800" tIns="50800" rIns="50800" bIns="50800" anchor="ctr"/>
          <a:lstStyle/>
          <a:p>
            <a:pPr algn="ctr">
              <a:defRPr b="0" sz="2400">
                <a:solidFill>
                  <a:srgbClr val="FFFFFF"/>
                </a:solidFill>
                <a:latin typeface="ヒラギノ角ゴ ProN W3"/>
                <a:ea typeface="ヒラギノ角ゴ ProN W3"/>
                <a:cs typeface="ヒラギノ角ゴ ProN W3"/>
                <a:sym typeface="ヒラギノ角ゴ ProN W3"/>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便利！！！"/>
          <p:cNvSpPr txBox="1"/>
          <p:nvPr>
            <p:ph type="title"/>
          </p:nvPr>
        </p:nvSpPr>
        <p:spPr>
          <a:prstGeom prst="rect">
            <a:avLst/>
          </a:prstGeom>
        </p:spPr>
        <p:txBody>
          <a:bodyPr/>
          <a:lstStyle>
            <a:lvl1pPr>
              <a:defRPr>
                <a:solidFill>
                  <a:srgbClr val="5CB192"/>
                </a:solidFill>
              </a:defRPr>
            </a:lvl1pPr>
          </a:lstStyle>
          <a:p>
            <a:pPr/>
            <a:r>
              <a:t>便利！！！</a:t>
            </a:r>
          </a:p>
        </p:txBody>
      </p:sp>
      <p:sp>
        <p:nvSpPr>
          <p:cNvPr id="567" name="本文"/>
          <p:cNvSpPr txBox="1"/>
          <p:nvPr>
            <p:ph type="body" idx="1"/>
          </p:nvPr>
        </p:nvSpPr>
        <p:spPr>
          <a:prstGeom prst="rect">
            <a:avLst/>
          </a:prstGeom>
        </p:spPr>
        <p:txBody>
          <a:bodyPr/>
          <a:lstStyle/>
          <a:p>
            <a:pPr/>
          </a:p>
        </p:txBody>
      </p:sp>
      <p:pic>
        <p:nvPicPr>
          <p:cNvPr id="568" name="スクリーンショット 2018-04-23 10.25.33.png" descr="スクリーンショット 2018-04-23 10.25.33.png"/>
          <p:cNvPicPr>
            <a:picLocks noChangeAspect="1"/>
          </p:cNvPicPr>
          <p:nvPr/>
        </p:nvPicPr>
        <p:blipFill>
          <a:blip r:embed="rId2">
            <a:extLst/>
          </a:blip>
          <a:stretch>
            <a:fillRect/>
          </a:stretch>
        </p:blipFill>
        <p:spPr>
          <a:xfrm>
            <a:off x="937617" y="2859377"/>
            <a:ext cx="11129566" cy="611824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Docker is なに？"/>
          <p:cNvSpPr txBox="1"/>
          <p:nvPr>
            <p:ph type="title"/>
          </p:nvPr>
        </p:nvSpPr>
        <p:spPr>
          <a:prstGeom prst="rect">
            <a:avLst/>
          </a:prstGeom>
        </p:spPr>
        <p:txBody>
          <a:bodyPr/>
          <a:lstStyle/>
          <a:p>
            <a:pPr/>
            <a:r>
              <a:t>Docker is なに？</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所感"/>
          <p:cNvSpPr txBox="1"/>
          <p:nvPr>
            <p:ph type="title"/>
          </p:nvPr>
        </p:nvSpPr>
        <p:spPr>
          <a:prstGeom prst="rect">
            <a:avLst/>
          </a:prstGeom>
        </p:spPr>
        <p:txBody>
          <a:bodyPr/>
          <a:lstStyle/>
          <a:p>
            <a:pPr/>
            <a:r>
              <a:t>所感</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コンテナ化≠仮想化"/>
          <p:cNvSpPr txBox="1"/>
          <p:nvPr>
            <p:ph type="title"/>
          </p:nvPr>
        </p:nvSpPr>
        <p:spPr>
          <a:prstGeom prst="rect">
            <a:avLst/>
          </a:prstGeom>
        </p:spPr>
        <p:txBody>
          <a:bodyPr/>
          <a:lstStyle/>
          <a:p>
            <a:pPr/>
            <a:r>
              <a:t>コンテナ化≠仮想化</a:t>
            </a:r>
          </a:p>
        </p:txBody>
      </p:sp>
      <p:sp>
        <p:nvSpPr>
          <p:cNvPr id="573" name="Dockerと従来の仮想化は別物 従来の仮想環境の代替にはならない →アドホックな場面では有用 →本番環境での事例はまだ少なそう"/>
          <p:cNvSpPr txBox="1"/>
          <p:nvPr>
            <p:ph type="body" idx="1"/>
          </p:nvPr>
        </p:nvSpPr>
        <p:spPr>
          <a:prstGeom prst="rect">
            <a:avLst/>
          </a:prstGeom>
        </p:spPr>
        <p:txBody>
          <a:bodyPr/>
          <a:lstStyle/>
          <a:p>
            <a:pPr/>
            <a:r>
              <a:t>Dockerと従来の仮想化は別物</a:t>
            </a:r>
            <a:br/>
            <a:r>
              <a:t>従来の仮想環境の代替にはならない</a:t>
            </a:r>
            <a:br/>
            <a:r>
              <a:t>→アドホックな場面では有用</a:t>
            </a:r>
            <a:br/>
            <a:r>
              <a:t>→本番環境での事例はまだ少なそう</a:t>
            </a:r>
          </a:p>
        </p:txBody>
      </p:sp>
      <p:pic>
        <p:nvPicPr>
          <p:cNvPr id="574" name="68747470733a2f2f75706c6f61642e77696b696d656469612e6f72672f77696b6970656469612f656e2f342f34302f436f6e7461696e65725f4c696e75785f4c6f676f2e706e67.png" descr="68747470733a2f2f75706c6f61642e77696b696d656469612e6f72672f77696b6970656469612f656e2f342f34302f436f6e7461696e65725f4c696e75785f4c6f676f2e706e67.png"/>
          <p:cNvPicPr>
            <a:picLocks noChangeAspect="1"/>
          </p:cNvPicPr>
          <p:nvPr/>
        </p:nvPicPr>
        <p:blipFill>
          <a:blip r:embed="rId2">
            <a:extLst/>
          </a:blip>
          <a:stretch>
            <a:fillRect/>
          </a:stretch>
        </p:blipFill>
        <p:spPr>
          <a:xfrm>
            <a:off x="5118806" y="7315137"/>
            <a:ext cx="3508013" cy="1042105"/>
          </a:xfrm>
          <a:prstGeom prst="rect">
            <a:avLst/>
          </a:prstGeom>
          <a:ln w="12700">
            <a:miter lim="400000"/>
          </a:ln>
        </p:spPr>
      </p:pic>
      <p:pic>
        <p:nvPicPr>
          <p:cNvPr id="575" name="coreos.png" descr="coreos.png"/>
          <p:cNvPicPr>
            <a:picLocks noChangeAspect="1"/>
          </p:cNvPicPr>
          <p:nvPr/>
        </p:nvPicPr>
        <p:blipFill>
          <a:blip r:embed="rId3">
            <a:extLst/>
          </a:blip>
          <a:stretch>
            <a:fillRect/>
          </a:stretch>
        </p:blipFill>
        <p:spPr>
          <a:xfrm>
            <a:off x="1116194" y="7725723"/>
            <a:ext cx="3508012" cy="1358322"/>
          </a:xfrm>
          <a:prstGeom prst="rect">
            <a:avLst/>
          </a:prstGeom>
          <a:ln w="12700">
            <a:miter lim="400000"/>
          </a:ln>
        </p:spPr>
      </p:pic>
      <p:pic>
        <p:nvPicPr>
          <p:cNvPr id="576" name="kubernetes.png" descr="kubernetes.png"/>
          <p:cNvPicPr>
            <a:picLocks noChangeAspect="1"/>
          </p:cNvPicPr>
          <p:nvPr/>
        </p:nvPicPr>
        <p:blipFill>
          <a:blip r:embed="rId4">
            <a:extLst/>
          </a:blip>
          <a:stretch>
            <a:fillRect/>
          </a:stretch>
        </p:blipFill>
        <p:spPr>
          <a:xfrm>
            <a:off x="8814386" y="7398698"/>
            <a:ext cx="3498265" cy="1809172"/>
          </a:xfrm>
          <a:prstGeom prst="rect">
            <a:avLst/>
          </a:prstGeom>
          <a:ln w="12700">
            <a:miter lim="400000"/>
          </a:ln>
        </p:spPr>
      </p:pic>
      <p:pic>
        <p:nvPicPr>
          <p:cNvPr id="577" name="swarm.png" descr="swarm.png"/>
          <p:cNvPicPr>
            <a:picLocks noChangeAspect="1"/>
          </p:cNvPicPr>
          <p:nvPr/>
        </p:nvPicPr>
        <p:blipFill>
          <a:blip r:embed="rId5">
            <a:extLst/>
          </a:blip>
          <a:stretch>
            <a:fillRect/>
          </a:stretch>
        </p:blipFill>
        <p:spPr>
          <a:xfrm>
            <a:off x="9224425" y="1118734"/>
            <a:ext cx="3043776" cy="253251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Dockerの使い所"/>
          <p:cNvSpPr txBox="1"/>
          <p:nvPr>
            <p:ph type="title"/>
          </p:nvPr>
        </p:nvSpPr>
        <p:spPr>
          <a:prstGeom prst="rect">
            <a:avLst/>
          </a:prstGeom>
        </p:spPr>
        <p:txBody>
          <a:bodyPr/>
          <a:lstStyle/>
          <a:p>
            <a:pPr/>
            <a:r>
              <a:t>Dockerの使い所</a:t>
            </a:r>
          </a:p>
        </p:txBody>
      </p:sp>
      <p:sp>
        <p:nvSpPr>
          <p:cNvPr id="580" name="開発実行環境のコンテナ化は優秀 →ポータビリティ・再現性の高さ →抱えるプロジェクトが増えるほど恩恵up↑↑…"/>
          <p:cNvSpPr txBox="1"/>
          <p:nvPr>
            <p:ph type="body" idx="1"/>
          </p:nvPr>
        </p:nvSpPr>
        <p:spPr>
          <a:prstGeom prst="rect">
            <a:avLst/>
          </a:prstGeom>
        </p:spPr>
        <p:txBody>
          <a:bodyPr/>
          <a:lstStyle/>
          <a:p>
            <a:pPr/>
            <a:r>
              <a:t>開発実行環境のコンテナ化は優秀</a:t>
            </a:r>
            <a:br/>
            <a:r>
              <a:t>→ポータビリティ・再現性の高さ</a:t>
            </a:r>
            <a:br/>
            <a:r>
              <a:t>→抱えるプロジェクトが増えるほど恩恵up↑↑</a:t>
            </a:r>
          </a:p>
          <a:p>
            <a:pPr/>
            <a:r>
              <a:t>テスト環境などのその場限りの環境</a:t>
            </a:r>
            <a:br/>
            <a:r>
              <a:t>→ビルドも早く使い捨て可能</a:t>
            </a:r>
          </a:p>
        </p:txBody>
      </p:sp>
      <p:pic>
        <p:nvPicPr>
          <p:cNvPr id="581" name="docker-compose.png" descr="docker-compose.png"/>
          <p:cNvPicPr>
            <a:picLocks noChangeAspect="1"/>
          </p:cNvPicPr>
          <p:nvPr/>
        </p:nvPicPr>
        <p:blipFill>
          <a:blip r:embed="rId2">
            <a:extLst/>
          </a:blip>
          <a:stretch>
            <a:fillRect/>
          </a:stretch>
        </p:blipFill>
        <p:spPr>
          <a:xfrm>
            <a:off x="8210550" y="756968"/>
            <a:ext cx="4725835" cy="272283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ご清聴ありがとうございました"/>
          <p:cNvSpPr txBox="1"/>
          <p:nvPr>
            <p:ph type="title"/>
          </p:nvPr>
        </p:nvSpPr>
        <p:spPr>
          <a:prstGeom prst="rect">
            <a:avLst/>
          </a:prstGeom>
        </p:spPr>
        <p:txBody>
          <a:bodyPr/>
          <a:lstStyle>
            <a:lvl1pPr>
              <a:defRPr sz="5800"/>
            </a:lvl1pPr>
          </a:lstStyle>
          <a:p>
            <a:pPr/>
            <a:r>
              <a:t>ご清聴ありがとうございました</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おわり"/>
          <p:cNvSpPr txBox="1"/>
          <p:nvPr>
            <p:ph type="title"/>
          </p:nvPr>
        </p:nvSpPr>
        <p:spPr>
          <a:prstGeom prst="rect">
            <a:avLst/>
          </a:prstGeom>
        </p:spPr>
        <p:txBody>
          <a:bodyPr/>
          <a:lstStyle/>
          <a:p>
            <a:pPr/>
            <a:r>
              <a:t>おわり</a:t>
            </a:r>
          </a:p>
        </p:txBody>
      </p:sp>
      <p:pic>
        <p:nvPicPr>
          <p:cNvPr id="586" name="20140616144336.png" descr="20140616144336.png"/>
          <p:cNvPicPr>
            <a:picLocks noChangeAspect="1"/>
          </p:cNvPicPr>
          <p:nvPr/>
        </p:nvPicPr>
        <p:blipFill>
          <a:blip r:embed="rId2">
            <a:extLst/>
          </a:blip>
          <a:stretch>
            <a:fillRect/>
          </a:stretch>
        </p:blipFill>
        <p:spPr>
          <a:xfrm>
            <a:off x="33263" y="5202163"/>
            <a:ext cx="4405387" cy="4405387"/>
          </a:xfrm>
          <a:prstGeom prst="rect">
            <a:avLst/>
          </a:prstGeom>
          <a:ln w="12700">
            <a:miter lim="400000"/>
          </a:ln>
        </p:spPr>
      </p:pic>
      <p:pic>
        <p:nvPicPr>
          <p:cNvPr id="587" name="吹き出し" descr="吹き出し"/>
          <p:cNvPicPr>
            <a:picLocks noChangeAspect="0"/>
          </p:cNvPicPr>
          <p:nvPr/>
        </p:nvPicPr>
        <p:blipFill>
          <a:blip r:embed="rId3">
            <a:extLst/>
          </a:blip>
          <a:stretch>
            <a:fillRect/>
          </a:stretch>
        </p:blipFill>
        <p:spPr>
          <a:xfrm>
            <a:off x="3543266" y="3601442"/>
            <a:ext cx="5497150" cy="2550716"/>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587"/>
                                        </p:tgtEl>
                                      </p:cBhvr>
                                    </p:animEffect>
                                    <p:set>
                                      <p:cBhvr>
                                        <p:cTn id="7" fill="hold">
                                          <p:stCondLst>
                                            <p:cond delay="999"/>
                                          </p:stCondLst>
                                        </p:cTn>
                                        <p:tgtEl>
                                          <p:spTgt spid="58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000" fill="hold"/>
                                        <p:tgtEl>
                                          <p:spTgt spid="586"/>
                                        </p:tgtEl>
                                      </p:cBhvr>
                                    </p:animEffect>
                                    <p:set>
                                      <p:cBhvr>
                                        <p:cTn id="12" fill="hold">
                                          <p:stCondLst>
                                            <p:cond delay="999"/>
                                          </p:stCondLst>
                                        </p:cTn>
                                        <p:tgtEl>
                                          <p:spTgt spid="5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6" grpId="2"/>
      <p:bldP build="whole" bldLvl="1" animBg="1" rev="0" advAuto="0" spid="58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調べてみました"/>
          <p:cNvSpPr txBox="1"/>
          <p:nvPr>
            <p:ph type="title"/>
          </p:nvPr>
        </p:nvSpPr>
        <p:spPr>
          <a:prstGeom prst="rect">
            <a:avLst/>
          </a:prstGeom>
        </p:spPr>
        <p:txBody>
          <a:bodyPr/>
          <a:lstStyle/>
          <a:p>
            <a:pPr/>
            <a:r>
              <a:t>調べてみました</a:t>
            </a:r>
          </a:p>
        </p:txBody>
      </p:sp>
      <p:sp>
        <p:nvSpPr>
          <p:cNvPr id="385" name="本文"/>
          <p:cNvSpPr txBox="1"/>
          <p:nvPr>
            <p:ph type="body" idx="1"/>
          </p:nvPr>
        </p:nvSpPr>
        <p:spPr>
          <a:prstGeom prst="rect">
            <a:avLst/>
          </a:prstGeom>
        </p:spPr>
        <p:txBody>
          <a:bodyPr/>
          <a:lstStyle/>
          <a:p>
            <a:pPr/>
          </a:p>
        </p:txBody>
      </p:sp>
      <p:pic>
        <p:nvPicPr>
          <p:cNvPr id="386" name="スクリーンショット 2018-04-18 16.16.41.png" descr="スクリーンショット 2018-04-18 16.16.41.png"/>
          <p:cNvPicPr>
            <a:picLocks noChangeAspect="1"/>
          </p:cNvPicPr>
          <p:nvPr/>
        </p:nvPicPr>
        <p:blipFill>
          <a:blip r:embed="rId2">
            <a:extLst/>
          </a:blip>
          <a:stretch>
            <a:fillRect/>
          </a:stretch>
        </p:blipFill>
        <p:spPr>
          <a:xfrm>
            <a:off x="824694" y="2412580"/>
            <a:ext cx="11355412" cy="630856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8" name="スクリーンショット 2018-04-18 16.13.02.png" descr="スクリーンショット 2018-04-18 16.13.02.png"/>
          <p:cNvPicPr>
            <a:picLocks noChangeAspect="1"/>
          </p:cNvPicPr>
          <p:nvPr/>
        </p:nvPicPr>
        <p:blipFill>
          <a:blip r:embed="rId2">
            <a:extLst/>
          </a:blip>
          <a:stretch>
            <a:fillRect/>
          </a:stretch>
        </p:blipFill>
        <p:spPr>
          <a:xfrm>
            <a:off x="825500" y="2556209"/>
            <a:ext cx="11353800" cy="6323437"/>
          </a:xfrm>
          <a:prstGeom prst="rect">
            <a:avLst/>
          </a:prstGeom>
          <a:ln w="12700">
            <a:miter lim="400000"/>
          </a:ln>
        </p:spPr>
      </p:pic>
      <p:pic>
        <p:nvPicPr>
          <p:cNvPr id="389" name="gopher-blue.png" descr="gopher-blue.png"/>
          <p:cNvPicPr>
            <a:picLocks noChangeAspect="1"/>
          </p:cNvPicPr>
          <p:nvPr/>
        </p:nvPicPr>
        <p:blipFill>
          <a:blip r:embed="rId3">
            <a:extLst/>
          </a:blip>
          <a:stretch>
            <a:fillRect/>
          </a:stretch>
        </p:blipFill>
        <p:spPr>
          <a:xfrm rot="18370631">
            <a:off x="11232629" y="355079"/>
            <a:ext cx="3359671" cy="3359671"/>
          </a:xfrm>
          <a:prstGeom prst="rect">
            <a:avLst/>
          </a:prstGeom>
          <a:ln w="12700">
            <a:miter lim="400000"/>
          </a:ln>
        </p:spPr>
      </p:pic>
      <p:sp>
        <p:nvSpPr>
          <p:cNvPr id="390" name="公式ページ"/>
          <p:cNvSpPr txBox="1"/>
          <p:nvPr>
            <p:ph type="title"/>
          </p:nvPr>
        </p:nvSpPr>
        <p:spPr>
          <a:prstGeom prst="rect">
            <a:avLst/>
          </a:prstGeom>
        </p:spPr>
        <p:txBody>
          <a:bodyPr/>
          <a:lstStyle/>
          <a:p>
            <a:pPr lvl="2"/>
            <a:r>
              <a:t>公式ページ</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2" name="20170131164247.png" descr="20170131164247.png"/>
          <p:cNvPicPr>
            <a:picLocks noChangeAspect="1"/>
          </p:cNvPicPr>
          <p:nvPr/>
        </p:nvPicPr>
        <p:blipFill>
          <a:blip r:embed="rId3">
            <a:extLst/>
          </a:blip>
          <a:srcRect l="0" t="11051" r="7361" b="0"/>
          <a:stretch>
            <a:fillRect/>
          </a:stretch>
        </p:blipFill>
        <p:spPr>
          <a:xfrm>
            <a:off x="6680410" y="4468275"/>
            <a:ext cx="6336666" cy="5430671"/>
          </a:xfrm>
          <a:prstGeom prst="rect">
            <a:avLst/>
          </a:prstGeom>
          <a:ln w="12700">
            <a:miter lim="400000"/>
          </a:ln>
        </p:spPr>
      </p:pic>
      <p:sp>
        <p:nvSpPr>
          <p:cNvPr id="393" name="VMwareとかVirtualboxと 同じようなものじゃないの？"/>
          <p:cNvSpPr txBox="1"/>
          <p:nvPr/>
        </p:nvSpPr>
        <p:spPr>
          <a:xfrm>
            <a:off x="627872" y="5936578"/>
            <a:ext cx="6718301"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4200"/>
              </a:spcBef>
              <a:defRPr>
                <a:solidFill>
                  <a:srgbClr val="3E4156"/>
                </a:solidFill>
              </a:defRPr>
            </a:pPr>
            <a:r>
              <a:t>VMwareとかVirtualboxと</a:t>
            </a:r>
            <a:br/>
            <a:r>
              <a:t>同じようなものじゃないの？</a:t>
            </a:r>
          </a:p>
        </p:txBody>
      </p:sp>
      <p:sp>
        <p:nvSpPr>
          <p:cNvPr id="394" name="Dockerはコンテナ型の仮想化環境を提供する オープンソースソフトウェアである。(wikipedia)"/>
          <p:cNvSpPr txBox="1"/>
          <p:nvPr>
            <p:ph type="body" sz="quarter" idx="4294967295"/>
          </p:nvPr>
        </p:nvSpPr>
        <p:spPr>
          <a:xfrm>
            <a:off x="1270000" y="1975654"/>
            <a:ext cx="10464800" cy="1562101"/>
          </a:xfrm>
          <a:prstGeom prst="rect">
            <a:avLst/>
          </a:prstGeom>
        </p:spPr>
        <p:txBody>
          <a:bodyPr/>
          <a:lstStyle/>
          <a:p>
            <a:pPr marL="0" indent="0" defTabSz="350520">
              <a:lnSpc>
                <a:spcPct val="80000"/>
              </a:lnSpc>
              <a:spcBef>
                <a:spcPts val="0"/>
              </a:spcBef>
              <a:buSzTx/>
              <a:buNone/>
              <a:defRPr b="1" sz="3600">
                <a:solidFill>
                  <a:srgbClr val="464E70"/>
                </a:solidFill>
                <a:latin typeface="+mn-lt"/>
                <a:ea typeface="+mn-ea"/>
                <a:cs typeface="+mn-cs"/>
                <a:sym typeface="Avenir Next"/>
              </a:defRPr>
            </a:pPr>
            <a:r>
              <a:t>Dockerはコンテナ型の仮想化環境を提供する</a:t>
            </a:r>
            <a:br/>
            <a:r>
              <a:t>オープンソースソフトウェアである。(wikipedia)</a:t>
            </a:r>
          </a:p>
        </p:txBody>
      </p:sp>
      <p:sp>
        <p:nvSpPr>
          <p:cNvPr id="395" name="mobyです"/>
          <p:cNvSpPr/>
          <p:nvPr/>
        </p:nvSpPr>
        <p:spPr>
          <a:xfrm>
            <a:off x="6159545" y="4308227"/>
            <a:ext cx="2270477" cy="1286123"/>
          </a:xfrm>
          <a:prstGeom prst="wedgeEllipseCallout">
            <a:avLst>
              <a:gd name="adj1" fmla="val 29061"/>
              <a:gd name="adj2" fmla="val 85358"/>
            </a:avLst>
          </a:prstGeom>
          <a:ln w="25400">
            <a:solidFill>
              <a:srgbClr val="464E7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0" sz="2400">
                <a:solidFill>
                  <a:srgbClr val="3E4157"/>
                </a:solidFill>
                <a:latin typeface="ヒラギノ角ゴ ProN W3"/>
                <a:ea typeface="ヒラギノ角ゴ ProN W3"/>
                <a:cs typeface="ヒラギノ角ゴ ProN W3"/>
                <a:sym typeface="ヒラギノ角ゴ ProN W3"/>
              </a:defRPr>
            </a:lvl1pPr>
          </a:lstStyle>
          <a:p>
            <a:pPr/>
            <a:r>
              <a:t>mobyです</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5"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違います！！！"/>
          <p:cNvSpPr txBox="1"/>
          <p:nvPr>
            <p:ph type="title"/>
          </p:nvPr>
        </p:nvSpPr>
        <p:spPr>
          <a:prstGeom prst="rect">
            <a:avLst/>
          </a:prstGeom>
        </p:spPr>
        <p:txBody>
          <a:bodyPr/>
          <a:lstStyle/>
          <a:p>
            <a:pPr/>
            <a:r>
              <a:t>違います！！！</a:t>
            </a:r>
          </a:p>
        </p:txBody>
      </p:sp>
      <p:sp>
        <p:nvSpPr>
          <p:cNvPr id="398" name="Hardware"/>
          <p:cNvSpPr/>
          <p:nvPr/>
        </p:nvSpPr>
        <p:spPr>
          <a:xfrm>
            <a:off x="4919016" y="6347053"/>
            <a:ext cx="3207926" cy="666590"/>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Hardware</a:t>
            </a:r>
          </a:p>
        </p:txBody>
      </p:sp>
      <p:sp>
        <p:nvSpPr>
          <p:cNvPr id="399" name="ハイパーバイザ型"/>
          <p:cNvSpPr txBox="1"/>
          <p:nvPr/>
        </p:nvSpPr>
        <p:spPr>
          <a:xfrm>
            <a:off x="5031300" y="7204963"/>
            <a:ext cx="2983358"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900">
                <a:solidFill>
                  <a:srgbClr val="3E4157"/>
                </a:solidFill>
                <a:latin typeface="Avenir Next Medium"/>
                <a:ea typeface="Avenir Next Medium"/>
                <a:cs typeface="Avenir Next Medium"/>
                <a:sym typeface="Avenir Next Medium"/>
              </a:defRPr>
            </a:lvl1pPr>
          </a:lstStyle>
          <a:p>
            <a:pPr/>
            <a:r>
              <a:t>ハイパーバイザ型</a:t>
            </a:r>
          </a:p>
        </p:txBody>
      </p:sp>
      <p:sp>
        <p:nvSpPr>
          <p:cNvPr id="400" name="ホスト型"/>
          <p:cNvSpPr txBox="1"/>
          <p:nvPr/>
        </p:nvSpPr>
        <p:spPr>
          <a:xfrm>
            <a:off x="2080120" y="7261085"/>
            <a:ext cx="1587501"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900">
                <a:solidFill>
                  <a:srgbClr val="3E4157"/>
                </a:solidFill>
                <a:latin typeface="Avenir Next Medium"/>
                <a:ea typeface="Avenir Next Medium"/>
                <a:cs typeface="Avenir Next Medium"/>
                <a:sym typeface="Avenir Next Medium"/>
              </a:defRPr>
            </a:lvl1pPr>
          </a:lstStyle>
          <a:p>
            <a:pPr/>
            <a:r>
              <a:t>ホスト型</a:t>
            </a:r>
          </a:p>
        </p:txBody>
      </p:sp>
      <p:sp>
        <p:nvSpPr>
          <p:cNvPr id="401" name="コンテナ型"/>
          <p:cNvSpPr txBox="1"/>
          <p:nvPr/>
        </p:nvSpPr>
        <p:spPr>
          <a:xfrm>
            <a:off x="9146345" y="7237347"/>
            <a:ext cx="1955801"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b="0" sz="2900">
                <a:solidFill>
                  <a:srgbClr val="3E4157"/>
                </a:solidFill>
                <a:latin typeface="Avenir Next Medium"/>
                <a:ea typeface="Avenir Next Medium"/>
                <a:cs typeface="Avenir Next Medium"/>
                <a:sym typeface="Avenir Next Medium"/>
              </a:defRPr>
            </a:lvl1pPr>
          </a:lstStyle>
          <a:p>
            <a:pPr/>
            <a:r>
              <a:t>コンテナ型</a:t>
            </a:r>
          </a:p>
        </p:txBody>
      </p:sp>
      <p:sp>
        <p:nvSpPr>
          <p:cNvPr id="402" name="ハイパーバイザ"/>
          <p:cNvSpPr/>
          <p:nvPr/>
        </p:nvSpPr>
        <p:spPr>
          <a:xfrm>
            <a:off x="4919016" y="5577165"/>
            <a:ext cx="3207926" cy="666590"/>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ハイパーバイザ</a:t>
            </a:r>
          </a:p>
        </p:txBody>
      </p:sp>
      <p:sp>
        <p:nvSpPr>
          <p:cNvPr id="403" name="ホストOS"/>
          <p:cNvSpPr/>
          <p:nvPr/>
        </p:nvSpPr>
        <p:spPr>
          <a:xfrm>
            <a:off x="1269907" y="5577165"/>
            <a:ext cx="3207926" cy="666590"/>
          </a:xfrm>
          <a:prstGeom prst="rect">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ホストOS</a:t>
            </a:r>
          </a:p>
        </p:txBody>
      </p:sp>
      <p:sp>
        <p:nvSpPr>
          <p:cNvPr id="404" name="仮想化ソフトウェア"/>
          <p:cNvSpPr/>
          <p:nvPr/>
        </p:nvSpPr>
        <p:spPr>
          <a:xfrm>
            <a:off x="1269907" y="4807277"/>
            <a:ext cx="3207926" cy="66659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仮想化ソフトウェア</a:t>
            </a:r>
          </a:p>
        </p:txBody>
      </p:sp>
      <p:sp>
        <p:nvSpPr>
          <p:cNvPr id="405" name="仮想マシン"/>
          <p:cNvSpPr/>
          <p:nvPr/>
        </p:nvSpPr>
        <p:spPr>
          <a:xfrm>
            <a:off x="2921847" y="2514293"/>
            <a:ext cx="1551580" cy="2171726"/>
          </a:xfrm>
          <a:prstGeom prst="rect">
            <a:avLst/>
          </a:prstGeom>
          <a:ln w="25400">
            <a:solidFill>
              <a:srgbClr val="68656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a:spcBef>
                <a:spcPts val="4200"/>
              </a:spcBef>
              <a:defRPr sz="2100">
                <a:solidFill>
                  <a:srgbClr val="3E4157"/>
                </a:solidFill>
              </a:defRPr>
            </a:lvl1pPr>
          </a:lstStyle>
          <a:p>
            <a:pPr/>
            <a:r>
              <a:t>仮想マシン</a:t>
            </a:r>
          </a:p>
        </p:txBody>
      </p:sp>
      <p:sp>
        <p:nvSpPr>
          <p:cNvPr id="406" name="ホストOS"/>
          <p:cNvSpPr/>
          <p:nvPr/>
        </p:nvSpPr>
        <p:spPr>
          <a:xfrm>
            <a:off x="8520283" y="5577165"/>
            <a:ext cx="3207926" cy="666590"/>
          </a:xfrm>
          <a:prstGeom prst="rect">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ホストOS</a:t>
            </a:r>
          </a:p>
        </p:txBody>
      </p:sp>
      <p:sp>
        <p:nvSpPr>
          <p:cNvPr id="407" name="Hardware"/>
          <p:cNvSpPr/>
          <p:nvPr/>
        </p:nvSpPr>
        <p:spPr>
          <a:xfrm>
            <a:off x="1269907" y="6347053"/>
            <a:ext cx="3207926" cy="666590"/>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Hardware</a:t>
            </a:r>
          </a:p>
        </p:txBody>
      </p:sp>
      <p:sp>
        <p:nvSpPr>
          <p:cNvPr id="408" name="Hardware"/>
          <p:cNvSpPr/>
          <p:nvPr/>
        </p:nvSpPr>
        <p:spPr>
          <a:xfrm>
            <a:off x="8520283" y="6347053"/>
            <a:ext cx="3207926" cy="666590"/>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Hardware</a:t>
            </a:r>
          </a:p>
        </p:txBody>
      </p:sp>
      <p:sp>
        <p:nvSpPr>
          <p:cNvPr id="409" name="ゲストOS"/>
          <p:cNvSpPr/>
          <p:nvPr/>
        </p:nvSpPr>
        <p:spPr>
          <a:xfrm>
            <a:off x="3035430" y="3815233"/>
            <a:ext cx="1324415" cy="476251"/>
          </a:xfrm>
          <a:prstGeom prst="rect">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100"/>
            </a:lvl1pPr>
          </a:lstStyle>
          <a:p>
            <a:pPr/>
            <a:r>
              <a:t>ゲストOS</a:t>
            </a:r>
          </a:p>
        </p:txBody>
      </p:sp>
      <p:sp>
        <p:nvSpPr>
          <p:cNvPr id="410" name="App"/>
          <p:cNvSpPr/>
          <p:nvPr/>
        </p:nvSpPr>
        <p:spPr>
          <a:xfrm>
            <a:off x="3035430" y="2637141"/>
            <a:ext cx="1324415" cy="47625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500"/>
            </a:lvl1pPr>
          </a:lstStyle>
          <a:p>
            <a:pPr/>
            <a:r>
              <a:t>App</a:t>
            </a:r>
          </a:p>
        </p:txBody>
      </p:sp>
      <p:sp>
        <p:nvSpPr>
          <p:cNvPr id="411" name="仮想化エンジン"/>
          <p:cNvSpPr/>
          <p:nvPr/>
        </p:nvSpPr>
        <p:spPr>
          <a:xfrm>
            <a:off x="8540521" y="4807277"/>
            <a:ext cx="3207927" cy="66659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400"/>
            </a:lvl1pPr>
          </a:lstStyle>
          <a:p>
            <a:pPr/>
            <a:r>
              <a:t>仮想化エンジン</a:t>
            </a:r>
          </a:p>
        </p:txBody>
      </p:sp>
      <p:sp>
        <p:nvSpPr>
          <p:cNvPr id="412" name="コンテナ"/>
          <p:cNvSpPr/>
          <p:nvPr/>
        </p:nvSpPr>
        <p:spPr>
          <a:xfrm>
            <a:off x="10167990" y="3062101"/>
            <a:ext cx="1551580" cy="1623918"/>
          </a:xfrm>
          <a:prstGeom prst="rect">
            <a:avLst/>
          </a:prstGeom>
          <a:ln w="25400" cap="rnd">
            <a:solidFill>
              <a:srgbClr val="000000"/>
            </a:solidFill>
            <a:custDash>
              <a:ds d="100000" sp="200000"/>
            </a:custDash>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a:spcBef>
                <a:spcPts val="4200"/>
              </a:spcBef>
              <a:defRPr sz="2100">
                <a:solidFill>
                  <a:srgbClr val="3E4157"/>
                </a:solidFill>
              </a:defRPr>
            </a:lvl1pPr>
          </a:lstStyle>
          <a:p>
            <a:pPr/>
            <a:r>
              <a:t>コンテナ</a:t>
            </a:r>
          </a:p>
        </p:txBody>
      </p:sp>
      <p:sp>
        <p:nvSpPr>
          <p:cNvPr id="413" name="ランタイム"/>
          <p:cNvSpPr/>
          <p:nvPr/>
        </p:nvSpPr>
        <p:spPr>
          <a:xfrm>
            <a:off x="10281572" y="3833193"/>
            <a:ext cx="1324415" cy="476251"/>
          </a:xfrm>
          <a:prstGeom prst="rect">
            <a:avLst/>
          </a:prstGeom>
          <a:blipFill>
            <a:blip r:embed="rId6"/>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1900"/>
            </a:lvl1pPr>
          </a:lstStyle>
          <a:p>
            <a:pPr/>
            <a:r>
              <a:t>ランタイム</a:t>
            </a:r>
          </a:p>
        </p:txBody>
      </p:sp>
      <p:sp>
        <p:nvSpPr>
          <p:cNvPr id="414" name="App"/>
          <p:cNvSpPr/>
          <p:nvPr/>
        </p:nvSpPr>
        <p:spPr>
          <a:xfrm>
            <a:off x="10281572" y="3244148"/>
            <a:ext cx="1324415" cy="476250"/>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500"/>
            </a:lvl1pPr>
          </a:lstStyle>
          <a:p>
            <a:pPr/>
            <a:r>
              <a:t>App</a:t>
            </a:r>
          </a:p>
        </p:txBody>
      </p:sp>
      <p:sp>
        <p:nvSpPr>
          <p:cNvPr id="415" name="コンテナ"/>
          <p:cNvSpPr/>
          <p:nvPr/>
        </p:nvSpPr>
        <p:spPr>
          <a:xfrm>
            <a:off x="8558481" y="3062101"/>
            <a:ext cx="1551580" cy="1623918"/>
          </a:xfrm>
          <a:prstGeom prst="rect">
            <a:avLst/>
          </a:prstGeom>
          <a:ln w="25400" cap="rnd">
            <a:solidFill>
              <a:srgbClr val="000000"/>
            </a:solidFill>
            <a:custDash>
              <a:ds d="100000" sp="200000"/>
            </a:custDash>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a:spcBef>
                <a:spcPts val="4200"/>
              </a:spcBef>
              <a:defRPr sz="2100">
                <a:solidFill>
                  <a:srgbClr val="3E4157"/>
                </a:solidFill>
              </a:defRPr>
            </a:lvl1pPr>
          </a:lstStyle>
          <a:p>
            <a:pPr/>
            <a:r>
              <a:t>コンテナ</a:t>
            </a:r>
          </a:p>
        </p:txBody>
      </p:sp>
      <p:sp>
        <p:nvSpPr>
          <p:cNvPr id="416" name="ランタイム"/>
          <p:cNvSpPr/>
          <p:nvPr/>
        </p:nvSpPr>
        <p:spPr>
          <a:xfrm>
            <a:off x="8672063" y="3833193"/>
            <a:ext cx="1324416" cy="476251"/>
          </a:xfrm>
          <a:prstGeom prst="rect">
            <a:avLst/>
          </a:prstGeom>
          <a:blipFill>
            <a:blip r:embed="rId6"/>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1900"/>
            </a:lvl1pPr>
          </a:lstStyle>
          <a:p>
            <a:pPr/>
            <a:r>
              <a:t>ランタイム</a:t>
            </a:r>
          </a:p>
        </p:txBody>
      </p:sp>
      <p:sp>
        <p:nvSpPr>
          <p:cNvPr id="417" name="App"/>
          <p:cNvSpPr/>
          <p:nvPr/>
        </p:nvSpPr>
        <p:spPr>
          <a:xfrm>
            <a:off x="8672063" y="3244148"/>
            <a:ext cx="1324416" cy="476250"/>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500"/>
            </a:lvl1pPr>
          </a:lstStyle>
          <a:p>
            <a:pPr/>
            <a:r>
              <a:t>App</a:t>
            </a:r>
          </a:p>
        </p:txBody>
      </p:sp>
      <p:sp>
        <p:nvSpPr>
          <p:cNvPr id="418" name="ランタイム"/>
          <p:cNvSpPr/>
          <p:nvPr/>
        </p:nvSpPr>
        <p:spPr>
          <a:xfrm>
            <a:off x="3035430" y="3226187"/>
            <a:ext cx="1324415" cy="476251"/>
          </a:xfrm>
          <a:prstGeom prst="rect">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1900"/>
            </a:lvl1pPr>
          </a:lstStyle>
          <a:p>
            <a:pPr/>
            <a:r>
              <a:t>ランタイム</a:t>
            </a:r>
          </a:p>
        </p:txBody>
      </p:sp>
      <p:sp>
        <p:nvSpPr>
          <p:cNvPr id="419" name="仮想マシン"/>
          <p:cNvSpPr/>
          <p:nvPr/>
        </p:nvSpPr>
        <p:spPr>
          <a:xfrm>
            <a:off x="1274313" y="2514293"/>
            <a:ext cx="1551580" cy="2171726"/>
          </a:xfrm>
          <a:prstGeom prst="rect">
            <a:avLst/>
          </a:prstGeom>
          <a:ln w="25400">
            <a:solidFill>
              <a:srgbClr val="68656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a:spcBef>
                <a:spcPts val="4200"/>
              </a:spcBef>
              <a:defRPr sz="2100">
                <a:solidFill>
                  <a:srgbClr val="3E4157"/>
                </a:solidFill>
              </a:defRPr>
            </a:lvl1pPr>
          </a:lstStyle>
          <a:p>
            <a:pPr/>
            <a:r>
              <a:t>仮想マシン</a:t>
            </a:r>
          </a:p>
        </p:txBody>
      </p:sp>
      <p:sp>
        <p:nvSpPr>
          <p:cNvPr id="420" name="ゲストOS"/>
          <p:cNvSpPr/>
          <p:nvPr/>
        </p:nvSpPr>
        <p:spPr>
          <a:xfrm>
            <a:off x="1387895" y="3815233"/>
            <a:ext cx="1324416" cy="476251"/>
          </a:xfrm>
          <a:prstGeom prst="rect">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100"/>
            </a:lvl1pPr>
          </a:lstStyle>
          <a:p>
            <a:pPr/>
            <a:r>
              <a:t>ゲストOS</a:t>
            </a:r>
          </a:p>
        </p:txBody>
      </p:sp>
      <p:sp>
        <p:nvSpPr>
          <p:cNvPr id="421" name="App"/>
          <p:cNvSpPr/>
          <p:nvPr/>
        </p:nvSpPr>
        <p:spPr>
          <a:xfrm>
            <a:off x="1387895" y="2637141"/>
            <a:ext cx="1324416" cy="47625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500"/>
            </a:lvl1pPr>
          </a:lstStyle>
          <a:p>
            <a:pPr/>
            <a:r>
              <a:t>App</a:t>
            </a:r>
          </a:p>
        </p:txBody>
      </p:sp>
      <p:sp>
        <p:nvSpPr>
          <p:cNvPr id="422" name="ランタイム"/>
          <p:cNvSpPr/>
          <p:nvPr/>
        </p:nvSpPr>
        <p:spPr>
          <a:xfrm>
            <a:off x="1387895" y="3226187"/>
            <a:ext cx="1324416" cy="476251"/>
          </a:xfrm>
          <a:prstGeom prst="rect">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1900"/>
            </a:lvl1pPr>
          </a:lstStyle>
          <a:p>
            <a:pPr/>
            <a:r>
              <a:t>ランタイム</a:t>
            </a:r>
          </a:p>
        </p:txBody>
      </p:sp>
      <p:sp>
        <p:nvSpPr>
          <p:cNvPr id="423" name="仮想マシン"/>
          <p:cNvSpPr/>
          <p:nvPr/>
        </p:nvSpPr>
        <p:spPr>
          <a:xfrm>
            <a:off x="6570956" y="3284181"/>
            <a:ext cx="1551580" cy="2171726"/>
          </a:xfrm>
          <a:prstGeom prst="rect">
            <a:avLst/>
          </a:prstGeom>
          <a:ln w="25400">
            <a:solidFill>
              <a:srgbClr val="68656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a:spcBef>
                <a:spcPts val="4200"/>
              </a:spcBef>
              <a:defRPr sz="2100">
                <a:solidFill>
                  <a:srgbClr val="3E4157"/>
                </a:solidFill>
              </a:defRPr>
            </a:lvl1pPr>
          </a:lstStyle>
          <a:p>
            <a:pPr/>
            <a:r>
              <a:t>仮想マシン</a:t>
            </a:r>
          </a:p>
        </p:txBody>
      </p:sp>
      <p:sp>
        <p:nvSpPr>
          <p:cNvPr id="424" name="ゲストOS"/>
          <p:cNvSpPr/>
          <p:nvPr/>
        </p:nvSpPr>
        <p:spPr>
          <a:xfrm>
            <a:off x="6684538" y="4585121"/>
            <a:ext cx="1324415" cy="476250"/>
          </a:xfrm>
          <a:prstGeom prst="rect">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100"/>
            </a:lvl1pPr>
          </a:lstStyle>
          <a:p>
            <a:pPr/>
            <a:r>
              <a:t>ゲストOS</a:t>
            </a:r>
          </a:p>
        </p:txBody>
      </p:sp>
      <p:sp>
        <p:nvSpPr>
          <p:cNvPr id="425" name="App"/>
          <p:cNvSpPr/>
          <p:nvPr/>
        </p:nvSpPr>
        <p:spPr>
          <a:xfrm>
            <a:off x="6684538" y="3407029"/>
            <a:ext cx="1324415" cy="47625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500"/>
            </a:lvl1pPr>
          </a:lstStyle>
          <a:p>
            <a:pPr/>
            <a:r>
              <a:t>App</a:t>
            </a:r>
          </a:p>
        </p:txBody>
      </p:sp>
      <p:sp>
        <p:nvSpPr>
          <p:cNvPr id="426" name="ランタイム"/>
          <p:cNvSpPr/>
          <p:nvPr/>
        </p:nvSpPr>
        <p:spPr>
          <a:xfrm>
            <a:off x="6684538" y="3996075"/>
            <a:ext cx="1324415" cy="476251"/>
          </a:xfrm>
          <a:prstGeom prst="rect">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1900"/>
            </a:lvl1pPr>
          </a:lstStyle>
          <a:p>
            <a:pPr/>
            <a:r>
              <a:t>ランタイム</a:t>
            </a:r>
          </a:p>
        </p:txBody>
      </p:sp>
      <p:sp>
        <p:nvSpPr>
          <p:cNvPr id="427" name="仮想マシン"/>
          <p:cNvSpPr/>
          <p:nvPr/>
        </p:nvSpPr>
        <p:spPr>
          <a:xfrm>
            <a:off x="4923422" y="3284181"/>
            <a:ext cx="1551580" cy="2171726"/>
          </a:xfrm>
          <a:prstGeom prst="rect">
            <a:avLst/>
          </a:prstGeom>
          <a:ln w="25400">
            <a:solidFill>
              <a:srgbClr val="686566"/>
            </a:solid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a:spcBef>
                <a:spcPts val="4200"/>
              </a:spcBef>
              <a:defRPr sz="2100">
                <a:solidFill>
                  <a:srgbClr val="3E4157"/>
                </a:solidFill>
              </a:defRPr>
            </a:lvl1pPr>
          </a:lstStyle>
          <a:p>
            <a:pPr/>
            <a:r>
              <a:t>仮想マシン</a:t>
            </a:r>
          </a:p>
        </p:txBody>
      </p:sp>
      <p:sp>
        <p:nvSpPr>
          <p:cNvPr id="428" name="ゲストOS"/>
          <p:cNvSpPr/>
          <p:nvPr/>
        </p:nvSpPr>
        <p:spPr>
          <a:xfrm>
            <a:off x="5037004" y="4585121"/>
            <a:ext cx="1324415" cy="476250"/>
          </a:xfrm>
          <a:prstGeom prst="rect">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100"/>
            </a:lvl1pPr>
          </a:lstStyle>
          <a:p>
            <a:pPr/>
            <a:r>
              <a:t>ゲストOS</a:t>
            </a:r>
          </a:p>
        </p:txBody>
      </p:sp>
      <p:sp>
        <p:nvSpPr>
          <p:cNvPr id="429" name="App"/>
          <p:cNvSpPr/>
          <p:nvPr/>
        </p:nvSpPr>
        <p:spPr>
          <a:xfrm>
            <a:off x="5037004" y="3407029"/>
            <a:ext cx="1324415" cy="47625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2500"/>
            </a:lvl1pPr>
          </a:lstStyle>
          <a:p>
            <a:pPr/>
            <a:r>
              <a:t>App</a:t>
            </a:r>
          </a:p>
        </p:txBody>
      </p:sp>
      <p:sp>
        <p:nvSpPr>
          <p:cNvPr id="430" name="ランタイム"/>
          <p:cNvSpPr/>
          <p:nvPr/>
        </p:nvSpPr>
        <p:spPr>
          <a:xfrm>
            <a:off x="5037004" y="3996075"/>
            <a:ext cx="1324415" cy="476251"/>
          </a:xfrm>
          <a:prstGeom prst="rect">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defRPr sz="1900"/>
            </a:lvl1pPr>
          </a:lstStyle>
          <a:p>
            <a:pPr/>
            <a:r>
              <a:t>ランタイム</a:t>
            </a:r>
          </a:p>
        </p:txBody>
      </p:sp>
      <p:pic>
        <p:nvPicPr>
          <p:cNvPr id="431" name="2000px-Vmware.svg.png" descr="2000px-Vmware.svg.png"/>
          <p:cNvPicPr>
            <a:picLocks noChangeAspect="1"/>
          </p:cNvPicPr>
          <p:nvPr/>
        </p:nvPicPr>
        <p:blipFill>
          <a:blip r:embed="rId7">
            <a:extLst/>
          </a:blip>
          <a:stretch>
            <a:fillRect/>
          </a:stretch>
        </p:blipFill>
        <p:spPr>
          <a:xfrm>
            <a:off x="1528568" y="7984778"/>
            <a:ext cx="2690604" cy="438569"/>
          </a:xfrm>
          <a:prstGeom prst="rect">
            <a:avLst/>
          </a:prstGeom>
          <a:ln w="12700">
            <a:miter lim="400000"/>
          </a:ln>
        </p:spPr>
      </p:pic>
      <p:sp>
        <p:nvSpPr>
          <p:cNvPr id="432" name="WorkstationPlayer"/>
          <p:cNvSpPr txBox="1"/>
          <p:nvPr/>
        </p:nvSpPr>
        <p:spPr>
          <a:xfrm>
            <a:off x="1561515" y="8333007"/>
            <a:ext cx="262471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686566"/>
                </a:solidFill>
              </a:defRPr>
            </a:lvl1pPr>
          </a:lstStyle>
          <a:p>
            <a:pPr/>
            <a:r>
              <a:t>WorkstationPlayer</a:t>
            </a:r>
          </a:p>
        </p:txBody>
      </p:sp>
      <p:pic>
        <p:nvPicPr>
          <p:cNvPr id="433" name="2000px-Vmware.svg.png" descr="2000px-Vmware.svg.png"/>
          <p:cNvPicPr>
            <a:picLocks noChangeAspect="1"/>
          </p:cNvPicPr>
          <p:nvPr/>
        </p:nvPicPr>
        <p:blipFill>
          <a:blip r:embed="rId7">
            <a:extLst/>
          </a:blip>
          <a:stretch>
            <a:fillRect/>
          </a:stretch>
        </p:blipFill>
        <p:spPr>
          <a:xfrm>
            <a:off x="5177677" y="7937302"/>
            <a:ext cx="2690604" cy="438569"/>
          </a:xfrm>
          <a:prstGeom prst="rect">
            <a:avLst/>
          </a:prstGeom>
          <a:ln w="12700">
            <a:miter lim="400000"/>
          </a:ln>
        </p:spPr>
      </p:pic>
      <p:sp>
        <p:nvSpPr>
          <p:cNvPr id="434" name="Infrastructure"/>
          <p:cNvSpPr txBox="1"/>
          <p:nvPr/>
        </p:nvSpPr>
        <p:spPr>
          <a:xfrm>
            <a:off x="5185273" y="8285531"/>
            <a:ext cx="194744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686566"/>
                </a:solidFill>
              </a:defRPr>
            </a:lvl1pPr>
          </a:lstStyle>
          <a:p>
            <a:pPr/>
            <a:r>
              <a:t>Infrastructure</a:t>
            </a:r>
          </a:p>
        </p:txBody>
      </p:sp>
      <p:pic>
        <p:nvPicPr>
          <p:cNvPr id="435" name="Docker_(container_engine)_logo.png" descr="Docker_(container_engine)_logo.png"/>
          <p:cNvPicPr>
            <a:picLocks noChangeAspect="1"/>
          </p:cNvPicPr>
          <p:nvPr/>
        </p:nvPicPr>
        <p:blipFill>
          <a:blip r:embed="rId8">
            <a:extLst/>
          </a:blip>
          <a:stretch>
            <a:fillRect/>
          </a:stretch>
        </p:blipFill>
        <p:spPr>
          <a:xfrm>
            <a:off x="8679059" y="7811182"/>
            <a:ext cx="2890374" cy="690809"/>
          </a:xfrm>
          <a:prstGeom prst="rect">
            <a:avLst/>
          </a:prstGeom>
          <a:ln w="12700">
            <a:miter lim="400000"/>
          </a:ln>
        </p:spPr>
      </p:pic>
      <p:sp>
        <p:nvSpPr>
          <p:cNvPr id="436" name="Microsoft Hyper-V"/>
          <p:cNvSpPr txBox="1"/>
          <p:nvPr/>
        </p:nvSpPr>
        <p:spPr>
          <a:xfrm>
            <a:off x="4959983" y="8793343"/>
            <a:ext cx="3125992"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sz="2700">
                <a:solidFill>
                  <a:srgbClr val="686566"/>
                </a:solidFill>
              </a:defRPr>
            </a:lvl1pPr>
          </a:lstStyle>
          <a:p>
            <a:pPr/>
            <a:r>
              <a:t>Microsoft Hyper-V</a:t>
            </a:r>
          </a:p>
        </p:txBody>
      </p:sp>
      <p:sp>
        <p:nvSpPr>
          <p:cNvPr id="437" name="VirtualBox"/>
          <p:cNvSpPr txBox="1"/>
          <p:nvPr/>
        </p:nvSpPr>
        <p:spPr>
          <a:xfrm>
            <a:off x="1948668" y="8793343"/>
            <a:ext cx="185040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solidFill>
                  <a:srgbClr val="686566"/>
                </a:solidFill>
              </a:defRPr>
            </a:lvl1pPr>
          </a:lstStyle>
          <a:p>
            <a:pPr/>
            <a:r>
              <a:t>VirtualBox</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メリット"/>
          <p:cNvSpPr txBox="1"/>
          <p:nvPr>
            <p:ph type="title"/>
          </p:nvPr>
        </p:nvSpPr>
        <p:spPr>
          <a:xfrm>
            <a:off x="952500" y="444500"/>
            <a:ext cx="5170538" cy="2159000"/>
          </a:xfrm>
          <a:prstGeom prst="rect">
            <a:avLst/>
          </a:prstGeom>
        </p:spPr>
        <p:txBody>
          <a:bodyPr/>
          <a:lstStyle/>
          <a:p>
            <a:pPr/>
            <a:r>
              <a:t>メリット</a:t>
            </a:r>
          </a:p>
        </p:txBody>
      </p:sp>
      <p:sp>
        <p:nvSpPr>
          <p:cNvPr id="440" name="実行環境のファイルシステム化 ライブラリなどをDockerfileイメージ化 →レジストリで管理…"/>
          <p:cNvSpPr txBox="1"/>
          <p:nvPr>
            <p:ph type="body" idx="1"/>
          </p:nvPr>
        </p:nvSpPr>
        <p:spPr>
          <a:prstGeom prst="rect">
            <a:avLst/>
          </a:prstGeom>
        </p:spPr>
        <p:txBody>
          <a:bodyPr/>
          <a:lstStyle/>
          <a:p>
            <a:pPr marL="325966" indent="-325966" defTabSz="385572">
              <a:spcBef>
                <a:spcPts val="2700"/>
              </a:spcBef>
              <a:defRPr sz="2640"/>
            </a:pPr>
            <a:r>
              <a:t>実行環境のファイルシステム化</a:t>
            </a:r>
            <a:br/>
            <a:r>
              <a:t>ライブラリなどをDockerfileイメージ化</a:t>
            </a:r>
            <a:br/>
            <a:r>
              <a:t>→レジストリで管理</a:t>
            </a:r>
          </a:p>
          <a:p>
            <a:pPr marL="325966" indent="-325966" defTabSz="385572">
              <a:spcBef>
                <a:spcPts val="2700"/>
              </a:spcBef>
              <a:defRPr sz="2640"/>
            </a:pPr>
            <a:r>
              <a:t>再現性、再利用性</a:t>
            </a:r>
            <a:br/>
            <a:r>
              <a:t>DockerEngineが動く環境であればどのような環境でもコンテナとして実行可能</a:t>
            </a:r>
          </a:p>
          <a:p>
            <a:pPr marL="325966" indent="-325966" defTabSz="385572">
              <a:spcBef>
                <a:spcPts val="2700"/>
              </a:spcBef>
              <a:defRPr sz="2640"/>
            </a:pPr>
            <a:r>
              <a:t>軽量</a:t>
            </a:r>
            <a:br/>
            <a:r>
              <a:t>従来の仮想化技術に比べてホストOSを持たないため必要なリソースが少なく、高密度化が可能</a:t>
            </a:r>
          </a:p>
        </p:txBody>
      </p:sp>
      <p:pic>
        <p:nvPicPr>
          <p:cNvPr id="441" name="aws_ecr.png" descr="aws_ecr.png"/>
          <p:cNvPicPr>
            <a:picLocks noChangeAspect="1"/>
          </p:cNvPicPr>
          <p:nvPr/>
        </p:nvPicPr>
        <p:blipFill>
          <a:blip r:embed="rId3">
            <a:extLst/>
          </a:blip>
          <a:stretch>
            <a:fillRect/>
          </a:stretch>
        </p:blipFill>
        <p:spPr>
          <a:xfrm>
            <a:off x="7645400" y="2000250"/>
            <a:ext cx="927100" cy="927100"/>
          </a:xfrm>
          <a:prstGeom prst="rect">
            <a:avLst/>
          </a:prstGeom>
          <a:ln w="12700">
            <a:miter lim="400000"/>
          </a:ln>
        </p:spPr>
      </p:pic>
      <p:sp>
        <p:nvSpPr>
          <p:cNvPr id="442" name="AWS Elastic Container Registry"/>
          <p:cNvSpPr txBox="1"/>
          <p:nvPr/>
        </p:nvSpPr>
        <p:spPr>
          <a:xfrm>
            <a:off x="8650605" y="2286000"/>
            <a:ext cx="405257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000">
                <a:solidFill>
                  <a:srgbClr val="000000"/>
                </a:solidFill>
                <a:latin typeface="ヒラギノ角ゴ ProN W3"/>
                <a:ea typeface="ヒラギノ角ゴ ProN W3"/>
                <a:cs typeface="ヒラギノ角ゴ ProN W3"/>
                <a:sym typeface="ヒラギノ角ゴ ProN W3"/>
              </a:defRPr>
            </a:lvl1pPr>
          </a:lstStyle>
          <a:p>
            <a:pPr/>
            <a:r>
              <a:t>AWS Elastic Container Registry</a:t>
            </a:r>
          </a:p>
        </p:txBody>
      </p:sp>
      <p:pic>
        <p:nvPicPr>
          <p:cNvPr id="443" name="docker.png" descr="docker.png"/>
          <p:cNvPicPr>
            <a:picLocks noChangeAspect="1"/>
          </p:cNvPicPr>
          <p:nvPr/>
        </p:nvPicPr>
        <p:blipFill>
          <a:blip r:embed="rId4">
            <a:extLst/>
          </a:blip>
          <a:stretch>
            <a:fillRect/>
          </a:stretch>
        </p:blipFill>
        <p:spPr>
          <a:xfrm>
            <a:off x="7645400" y="4146277"/>
            <a:ext cx="927100" cy="927101"/>
          </a:xfrm>
          <a:prstGeom prst="rect">
            <a:avLst/>
          </a:prstGeom>
          <a:ln w="12700">
            <a:miter lim="400000"/>
          </a:ln>
        </p:spPr>
      </p:pic>
      <p:sp>
        <p:nvSpPr>
          <p:cNvPr id="444" name="DockerHub"/>
          <p:cNvSpPr txBox="1"/>
          <p:nvPr/>
        </p:nvSpPr>
        <p:spPr>
          <a:xfrm>
            <a:off x="8650605" y="4432027"/>
            <a:ext cx="4052571"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000">
                <a:solidFill>
                  <a:srgbClr val="000000"/>
                </a:solidFill>
                <a:latin typeface="ヒラギノ角ゴ ProN W3"/>
                <a:ea typeface="ヒラギノ角ゴ ProN W3"/>
                <a:cs typeface="ヒラギノ角ゴ ProN W3"/>
                <a:sym typeface="ヒラギノ角ゴ ProN W3"/>
              </a:defRPr>
            </a:lvl1pPr>
          </a:lstStyle>
          <a:p>
            <a:pPr/>
            <a:r>
              <a:t>DockerHub</a:t>
            </a:r>
          </a:p>
        </p:txBody>
      </p:sp>
      <p:pic>
        <p:nvPicPr>
          <p:cNvPr id="445" name="gcr.png" descr="gcr.png"/>
          <p:cNvPicPr>
            <a:picLocks noChangeAspect="1"/>
          </p:cNvPicPr>
          <p:nvPr/>
        </p:nvPicPr>
        <p:blipFill>
          <a:blip r:embed="rId5">
            <a:extLst/>
          </a:blip>
          <a:stretch>
            <a:fillRect/>
          </a:stretch>
        </p:blipFill>
        <p:spPr>
          <a:xfrm>
            <a:off x="7645400" y="927236"/>
            <a:ext cx="927100" cy="927101"/>
          </a:xfrm>
          <a:prstGeom prst="rect">
            <a:avLst/>
          </a:prstGeom>
          <a:ln w="12700">
            <a:miter lim="400000"/>
          </a:ln>
        </p:spPr>
      </p:pic>
      <p:sp>
        <p:nvSpPr>
          <p:cNvPr id="446" name="Google Container Registry"/>
          <p:cNvSpPr txBox="1"/>
          <p:nvPr/>
        </p:nvSpPr>
        <p:spPr>
          <a:xfrm>
            <a:off x="8650605" y="1212986"/>
            <a:ext cx="4052571"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000">
                <a:solidFill>
                  <a:srgbClr val="000000"/>
                </a:solidFill>
                <a:latin typeface="ヒラギノ角ゴ ProN W3"/>
                <a:ea typeface="ヒラギノ角ゴ ProN W3"/>
                <a:cs typeface="ヒラギノ角ゴ ProN W3"/>
                <a:sym typeface="ヒラギノ角ゴ ProN W3"/>
              </a:defRPr>
            </a:lvl1pPr>
          </a:lstStyle>
          <a:p>
            <a:pPr/>
            <a:r>
              <a:t>Google Container Registry</a:t>
            </a:r>
          </a:p>
        </p:txBody>
      </p:sp>
      <p:pic>
        <p:nvPicPr>
          <p:cNvPr id="447" name="gitlab.png" descr="gitlab.png"/>
          <p:cNvPicPr>
            <a:picLocks noChangeAspect="1"/>
          </p:cNvPicPr>
          <p:nvPr/>
        </p:nvPicPr>
        <p:blipFill>
          <a:blip r:embed="rId6">
            <a:extLst/>
          </a:blip>
          <a:stretch>
            <a:fillRect/>
          </a:stretch>
        </p:blipFill>
        <p:spPr>
          <a:xfrm>
            <a:off x="7645400" y="3073263"/>
            <a:ext cx="927100" cy="927101"/>
          </a:xfrm>
          <a:prstGeom prst="rect">
            <a:avLst/>
          </a:prstGeom>
          <a:ln w="12700">
            <a:miter lim="400000"/>
          </a:ln>
        </p:spPr>
      </p:pic>
      <p:sp>
        <p:nvSpPr>
          <p:cNvPr id="448" name="GitLab Container Registry"/>
          <p:cNvSpPr txBox="1"/>
          <p:nvPr/>
        </p:nvSpPr>
        <p:spPr>
          <a:xfrm>
            <a:off x="8650605" y="3359013"/>
            <a:ext cx="4052571"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000">
                <a:solidFill>
                  <a:srgbClr val="000000"/>
                </a:solidFill>
                <a:latin typeface="ヒラギノ角ゴ ProN W3"/>
                <a:ea typeface="ヒラギノ角ゴ ProN W3"/>
                <a:cs typeface="ヒラギノ角ゴ ProN W3"/>
                <a:sym typeface="ヒラギノ角ゴ ProN W3"/>
              </a:defRPr>
            </a:lvl1pPr>
          </a:lstStyle>
          <a:p>
            <a:pPr/>
            <a:r>
              <a:t>GitLab Container Registry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デメリット"/>
          <p:cNvSpPr txBox="1"/>
          <p:nvPr>
            <p:ph type="title"/>
          </p:nvPr>
        </p:nvSpPr>
        <p:spPr>
          <a:prstGeom prst="rect">
            <a:avLst/>
          </a:prstGeom>
        </p:spPr>
        <p:txBody>
          <a:bodyPr/>
          <a:lstStyle/>
          <a:p>
            <a:pPr/>
            <a:r>
              <a:t>デメリット</a:t>
            </a:r>
          </a:p>
        </p:txBody>
      </p:sp>
      <p:sp>
        <p:nvSpPr>
          <p:cNvPr id="451" name="ディストリビューションによる制約 ホストOSのカーネルを使って動作する WindowsでLinuxのコンテナは動作しない →Docker for windowsはHyper-V上で動作…"/>
          <p:cNvSpPr txBox="1"/>
          <p:nvPr>
            <p:ph type="body" idx="1"/>
          </p:nvPr>
        </p:nvSpPr>
        <p:spPr>
          <a:prstGeom prst="rect">
            <a:avLst/>
          </a:prstGeom>
        </p:spPr>
        <p:txBody>
          <a:bodyPr/>
          <a:lstStyle/>
          <a:p>
            <a:pPr marL="368934" indent="-368934" defTabSz="484886">
              <a:spcBef>
                <a:spcPts val="3400"/>
              </a:spcBef>
              <a:defRPr sz="3320"/>
            </a:pPr>
            <a:r>
              <a:t>ディストリビューションによる制約</a:t>
            </a:r>
            <a:br/>
            <a:r>
              <a:t>ホストOSのカーネルを使って動作する</a:t>
            </a:r>
            <a:br/>
            <a:r>
              <a:t>WindowsでLinuxのコンテナは動作しない</a:t>
            </a:r>
            <a:br/>
            <a:r>
              <a:t>→Docker for windowsはHyper-V上で動作</a:t>
            </a:r>
          </a:p>
          <a:p>
            <a:pPr marL="368934" indent="-368934" defTabSz="484886">
              <a:spcBef>
                <a:spcPts val="3400"/>
              </a:spcBef>
              <a:defRPr sz="3320"/>
            </a:pPr>
            <a:r>
              <a:t>学習コストが高い</a:t>
            </a:r>
            <a:br/>
            <a:r>
              <a:t>Dockerイメージの作り方，データの永続化，</a:t>
            </a:r>
            <a:br/>
            <a:r>
              <a:t>docker-compose，Kubernetes…etc</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FFFFFF"/>
      </a:dk1>
      <a:lt1>
        <a:srgbClr val="FFF5E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a:ea typeface="Avenir Next"/>
        <a:cs typeface="Avenir Next"/>
      </a:majorFont>
      <a:minorFont>
        <a:latin typeface="Avenir Next"/>
        <a:ea typeface="Avenir Next"/>
        <a:cs typeface="Avenir Nex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a:ea typeface="Avenir Next"/>
        <a:cs typeface="Avenir Next"/>
      </a:majorFont>
      <a:minorFont>
        <a:latin typeface="Avenir Next"/>
        <a:ea typeface="Avenir Next"/>
        <a:cs typeface="Avenir Nex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1" baseline="0" cap="none" i="0" spc="0" strike="noStrike" sz="4000" u="none" kumimoji="0" normalizeH="0">
            <a:ln>
              <a:noFill/>
            </a:ln>
            <a:solidFill>
              <a:srgbClr val="FFF5E3"/>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